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30.jpg" ContentType="image/png"/>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90"/>
  </p:notesMasterIdLst>
  <p:handoutMasterIdLst>
    <p:handoutMasterId r:id="rId91"/>
  </p:handoutMasterIdLst>
  <p:sldIdLst>
    <p:sldId id="330" r:id="rId3"/>
    <p:sldId id="333" r:id="rId4"/>
    <p:sldId id="786" r:id="rId5"/>
    <p:sldId id="787" r:id="rId6"/>
    <p:sldId id="788" r:id="rId7"/>
    <p:sldId id="688" r:id="rId8"/>
    <p:sldId id="689" r:id="rId9"/>
    <p:sldId id="335" r:id="rId10"/>
    <p:sldId id="860" r:id="rId11"/>
    <p:sldId id="790" r:id="rId12"/>
    <p:sldId id="791" r:id="rId13"/>
    <p:sldId id="792" r:id="rId14"/>
    <p:sldId id="696" r:id="rId15"/>
    <p:sldId id="793" r:id="rId16"/>
    <p:sldId id="702" r:id="rId17"/>
    <p:sldId id="853" r:id="rId18"/>
    <p:sldId id="703" r:id="rId19"/>
    <p:sldId id="858" r:id="rId20"/>
    <p:sldId id="795" r:id="rId21"/>
    <p:sldId id="796" r:id="rId22"/>
    <p:sldId id="797" r:id="rId23"/>
    <p:sldId id="798" r:id="rId24"/>
    <p:sldId id="799" r:id="rId25"/>
    <p:sldId id="800" r:id="rId26"/>
    <p:sldId id="801" r:id="rId27"/>
    <p:sldId id="802" r:id="rId28"/>
    <p:sldId id="704" r:id="rId29"/>
    <p:sldId id="854" r:id="rId30"/>
    <p:sldId id="803" r:id="rId31"/>
    <p:sldId id="804" r:id="rId32"/>
    <p:sldId id="805" r:id="rId33"/>
    <p:sldId id="806" r:id="rId34"/>
    <p:sldId id="705" r:id="rId35"/>
    <p:sldId id="807" r:id="rId36"/>
    <p:sldId id="808" r:id="rId37"/>
    <p:sldId id="809" r:id="rId38"/>
    <p:sldId id="810" r:id="rId39"/>
    <p:sldId id="811" r:id="rId40"/>
    <p:sldId id="812" r:id="rId41"/>
    <p:sldId id="813" r:id="rId42"/>
    <p:sldId id="814" r:id="rId43"/>
    <p:sldId id="859" r:id="rId44"/>
    <p:sldId id="815" r:id="rId45"/>
    <p:sldId id="816" r:id="rId46"/>
    <p:sldId id="817" r:id="rId47"/>
    <p:sldId id="818" r:id="rId48"/>
    <p:sldId id="819" r:id="rId49"/>
    <p:sldId id="820" r:id="rId50"/>
    <p:sldId id="822" r:id="rId51"/>
    <p:sldId id="861" r:id="rId52"/>
    <p:sldId id="824" r:id="rId53"/>
    <p:sldId id="825" r:id="rId54"/>
    <p:sldId id="862" r:id="rId55"/>
    <p:sldId id="827" r:id="rId56"/>
    <p:sldId id="828" r:id="rId57"/>
    <p:sldId id="829" r:id="rId58"/>
    <p:sldId id="830" r:id="rId59"/>
    <p:sldId id="831" r:id="rId60"/>
    <p:sldId id="855" r:id="rId61"/>
    <p:sldId id="715" r:id="rId62"/>
    <p:sldId id="832" r:id="rId63"/>
    <p:sldId id="710" r:id="rId64"/>
    <p:sldId id="833" r:id="rId65"/>
    <p:sldId id="714" r:id="rId66"/>
    <p:sldId id="857" r:id="rId67"/>
    <p:sldId id="835" r:id="rId68"/>
    <p:sldId id="856" r:id="rId69"/>
    <p:sldId id="837" r:id="rId70"/>
    <p:sldId id="838" r:id="rId71"/>
    <p:sldId id="337" r:id="rId72"/>
    <p:sldId id="839" r:id="rId73"/>
    <p:sldId id="840" r:id="rId74"/>
    <p:sldId id="845" r:id="rId75"/>
    <p:sldId id="841" r:id="rId76"/>
    <p:sldId id="842" r:id="rId77"/>
    <p:sldId id="843" r:id="rId78"/>
    <p:sldId id="844" r:id="rId79"/>
    <p:sldId id="716" r:id="rId80"/>
    <p:sldId id="846" r:id="rId81"/>
    <p:sldId id="847" r:id="rId82"/>
    <p:sldId id="848" r:id="rId83"/>
    <p:sldId id="849" r:id="rId84"/>
    <p:sldId id="850" r:id="rId85"/>
    <p:sldId id="338" r:id="rId86"/>
    <p:sldId id="852" r:id="rId87"/>
    <p:sldId id="851" r:id="rId88"/>
    <p:sldId id="687" r:id="rId89"/>
  </p:sldIdLst>
  <p:sldSz cx="12192000" cy="6858000"/>
  <p:notesSz cx="6858000" cy="9144000"/>
  <p:embeddedFontLst>
    <p:embeddedFont>
      <p:font typeface="Consolas" panose="020B0609020204030204" pitchFamily="49" charset="0"/>
      <p:regular r:id="rId92"/>
      <p:bold r:id="rId93"/>
      <p:italic r:id="rId94"/>
      <p:boldItalic r:id="rId95"/>
    </p:embeddedFont>
    <p:embeddedFont>
      <p:font typeface="Verdana" panose="020B060403050404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orient="horz" pos="436" userDrawn="1">
          <p15:clr>
            <a:srgbClr val="A4A3A4"/>
          </p15:clr>
        </p15:guide>
        <p15:guide id="3" pos="3840" userDrawn="1">
          <p15:clr>
            <a:srgbClr val="A4A3A4"/>
          </p15:clr>
        </p15:guide>
        <p15:guide id="4" pos="325" userDrawn="1">
          <p15:clr>
            <a:srgbClr val="A4A3A4"/>
          </p15:clr>
        </p15:guide>
        <p15:guide id="5" orient="horz" pos="663" userDrawn="1">
          <p15:clr>
            <a:srgbClr val="A4A3A4"/>
          </p15:clr>
        </p15:guide>
        <p15:guide id="6" pos="7355" userDrawn="1">
          <p15:clr>
            <a:srgbClr val="A4A3A4"/>
          </p15:clr>
        </p15:guide>
        <p15:guide id="7" orient="horz" pos="404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22" autoAdjust="0"/>
    <p:restoredTop sz="68187" autoAdjust="0"/>
  </p:normalViewPr>
  <p:slideViewPr>
    <p:cSldViewPr snapToGrid="0" snapToObjects="1">
      <p:cViewPr>
        <p:scale>
          <a:sx n="100" d="100"/>
          <a:sy n="100" d="100"/>
        </p:scale>
        <p:origin x="1308" y="-624"/>
      </p:cViewPr>
      <p:guideLst>
        <p:guide orient="horz" pos="2160"/>
        <p:guide orient="horz" pos="436"/>
        <p:guide pos="3840"/>
        <p:guide pos="325"/>
        <p:guide orient="horz" pos="663"/>
        <p:guide pos="7355"/>
        <p:guide orient="horz" pos="4042"/>
      </p:guideLst>
    </p:cSldViewPr>
  </p:slideViewPr>
  <p:outlineViewPr>
    <p:cViewPr>
      <p:scale>
        <a:sx n="33" d="100"/>
        <a:sy n="33" d="100"/>
      </p:scale>
      <p:origin x="0" y="-47172"/>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6.fntdata"/><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0513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820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1637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diagram has the blocks labeled C P U and interrupt controller and transfer devices. C P U and interrupt controller are connected in parallel in a bus bar. A forward arrow labeled 3. C P U acks interrupt is from C P U to interrupt controller. A reverse arrow labeled 2. Controller issues interrupt is from interrupt controller to C P U. Left arrows are from disk, keyboard, clock, and printer to interrupt controller. The left arrow from disk is labeled 1. Device is finished</a:t>
            </a:r>
            <a:r>
              <a:rPr lang="en-US" sz="1200" dirty="0">
                <a:effectLst/>
                <a:latin typeface="Arial" panose="020B0604020202020204" pitchFamily="34" charset="0"/>
                <a:ea typeface="Calibri" panose="020F050202020403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4127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69257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760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Two stacks containing eight rows are shown here. It is numbered from bottom to top as follows. 300, 304, 308, 312, 316, 320, 324, 328, 332.</a:t>
            </a:r>
          </a:p>
          <a:p>
            <a:r>
              <a:rPr lang="en-US" dirty="0"/>
              <a:t>Figure a: Here the first four rows from the bottom are labeled fully executed and shaded, and the remaining four rows are labeled not executed. An arrow labeled P C points to row 316.</a:t>
            </a:r>
          </a:p>
          <a:p>
            <a:r>
              <a:rPr lang="en-US" dirty="0"/>
              <a:t>Figure b: Here the rows from bottom to top are given as follows. Fully executed, 80 percent executed, 60 percent executed, 20 percent executed, 35 percent executed, 40 percent executed, 10 percent executed, not executed. An arrow labeled P C points to row 316.</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049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3056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9778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consists of four blocks labeled C P U, D M A controller, Disk controller, and main memory connected from the bottom by a bus. The D M A controller block contains three sub-blocks labeled address, count, and control. An arrow labeled 1, C P U programs the D M A controller from C P U block points to the D M A controller block. Another arrow labeled 2, D M A requests transfer to memory points from D M A controller to the disk controller block. The disk controller contains a block labeled buffer which is connected to the main memory block using an arrow labeled 3, data transfer. A drive is also attached to the disk controller. An arrow from the disk controller points to the D M A controller labeled 4, Ack. Another arrow from the D M A controller points to the C P U labeled interrupt when done.</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9771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In the illustration, starting from the left, a C P U or M </a:t>
            </a:r>
            <a:r>
              <a:rPr lang="en-US" sz="1200" dirty="0" err="1">
                <a:effectLst/>
                <a:latin typeface="Arial" panose="020B0604020202020204" pitchFamily="34" charset="0"/>
                <a:ea typeface="Calibri" panose="020F0502020204030204" pitchFamily="34" charset="0"/>
                <a:cs typeface="Arial" panose="020B0604020202020204" pitchFamily="34" charset="0"/>
              </a:rPr>
              <a:t>M</a:t>
            </a:r>
            <a:r>
              <a:rPr lang="en-US" sz="1200" dirty="0">
                <a:effectLst/>
                <a:latin typeface="Arial" panose="020B0604020202020204" pitchFamily="34" charset="0"/>
                <a:ea typeface="Calibri" panose="020F0502020204030204" pitchFamily="34" charset="0"/>
                <a:cs typeface="Arial" panose="020B0604020202020204" pitchFamily="34" charset="0"/>
              </a:rPr>
              <a:t> U, a memory, a video controller, a keyboard controller, a U S B controlled, and a hard disk controller is all connected parallelly from left to right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in a bus bar</a:t>
            </a:r>
            <a:r>
              <a:rPr lang="en-US" sz="1200" dirty="0">
                <a:effectLst/>
                <a:latin typeface="Arial" panose="020B0604020202020204" pitchFamily="34" charset="0"/>
                <a:ea typeface="Calibri" panose="020F0502020204030204" pitchFamily="34" charset="0"/>
                <a:cs typeface="Arial" panose="020B0604020202020204" pitchFamily="34" charset="0"/>
              </a:rPr>
              <a:t>. The video controller is connected to a monitor separately from above. Likewise, the keyboard controller is connected to a keyboard, the U S B controller is connected to a U S B printer, and the hard disk controller is connected to a hard disk drive.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9624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27380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 P 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4040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3440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6282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image consists of two parts. Part (a): There are four square-shaped blocks labeled Core 1, Core 2, Core 3, and Core 4 placed at each corner inside a bigger square. There is a rectangle-shaped block labeled L2 cache placed between four blocks. All four blocks are connected with L 2 cache. Part (b): There are four square-shaped blocks labeled Core 1, Core 2, Core 3, and Core 4 placed at each corner inside a bigger square. The L 1 cache is placed in all four blocks in the top left corners of the blocks. The L 2 cache is placed in all four blocks in the lower right corners of the blocks. None of the blocks is connected.</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4151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image consists of two parts. Part (a): There are four square-shaped blocks labeled Core 1, Core 2, Core 3, and Core 4 placed at each corner inside a bigger square. There is a rectangle-shaped block labeled L2 cache placed between four blocks. All four blocks are connected with L 2 cache. Part (b): There are four square-shaped blocks labeled Core 1, Core 2, Core 3, and Core 4 placed at each corner inside a bigger square. The L 1 cache is placed in all four blocks in the top left corners of the blocks. The L 2 cache is placed in all four blocks in the lower right corners of the blocks. None of the blocks is connected.</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83013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image consists of two parts. Part (a): There are four square-shaped blocks labeled Core 1, Core 2, Core 3, and Core 4 placed at each corner inside a bigger square. There is a rectangle-shaped block labeled L2 cache placed between four blocks. All four blocks are connected with L 2 cache. Part (b): There are four square-shaped blocks labeled Core 1, Core 2, Core 3, and Core 4 placed at each corner inside a bigger square. The L 1 cache is placed in all four blocks in the top left corners of the blocks. The L 2 cache is placed in all four blocks in the lower right corners of the blocks. None of the blocks is connected.</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7205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a: It shows a block divided into two segments, the larger top segment is labeled user space and the smaller bottom space is labeled kernel space. The user space segment consists of a sub-block labeled A B C D E F G H which represents the string to be printed. Another block labeled printed page is shown next to the main block.</a:t>
            </a:r>
          </a:p>
          <a:p>
            <a:r>
              <a:rPr lang="en-US" dirty="0"/>
              <a:t>Figure b: It shows the same block but the sub-block labeled A B C D E F G H is given inside the kernel space and an arrow labeled next is pointed to the alphabet B. The printed page block consists of the alphabet A.</a:t>
            </a:r>
          </a:p>
          <a:p>
            <a:r>
              <a:rPr lang="en-US" dirty="0"/>
              <a:t>Figure c: Here the arrow next is pointed to the alphabet C given inside the sub-block. The printed page consists of the alphabet A B printed on it.</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77120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6 lines of code are as follow  </a:t>
            </a:r>
          </a:p>
          <a:p>
            <a:r>
              <a:rPr lang="en-US" dirty="0"/>
              <a:t>copy underscore from underscore user open parenthesis buffer comma p comma count close parenthesis semicolon forward slash asterisk p is the kernel buffer asterisk forward slash  </a:t>
            </a:r>
          </a:p>
          <a:p>
            <a:r>
              <a:rPr lang="en-US" dirty="0"/>
              <a:t>for open parenthesis </a:t>
            </a:r>
            <a:r>
              <a:rPr lang="en-US" dirty="0" err="1"/>
              <a:t>i</a:t>
            </a:r>
            <a:r>
              <a:rPr lang="en-US" dirty="0"/>
              <a:t> equals to 0 semicolon </a:t>
            </a:r>
            <a:r>
              <a:rPr lang="en-US" dirty="0" err="1"/>
              <a:t>i</a:t>
            </a:r>
            <a:r>
              <a:rPr lang="en-US" dirty="0"/>
              <a:t> less than count semicolon </a:t>
            </a:r>
            <a:r>
              <a:rPr lang="en-US" dirty="0" err="1"/>
              <a:t>i</a:t>
            </a:r>
            <a:r>
              <a:rPr lang="en-US" dirty="0"/>
              <a:t> plus </a:t>
            </a:r>
            <a:r>
              <a:rPr lang="en-US" dirty="0" err="1"/>
              <a:t>plus</a:t>
            </a:r>
            <a:r>
              <a:rPr lang="en-US" dirty="0"/>
              <a:t> close parenthesis open curly bracket forward slash asterisk loop on every character asterisk forward slash  </a:t>
            </a:r>
          </a:p>
          <a:p>
            <a:r>
              <a:rPr lang="en-US" dirty="0"/>
              <a:t>while open parenthesis asterisk printer underscore status underscore reg exclamation equals to READY close parenthesis semicolon forward slash asterisk loop until ready asterisk forward slash  </a:t>
            </a:r>
          </a:p>
          <a:p>
            <a:r>
              <a:rPr lang="en-US" dirty="0"/>
              <a:t>asterisk printer underscore data underscore register equals to p open box bracket </a:t>
            </a:r>
            <a:r>
              <a:rPr lang="en-US" dirty="0" err="1"/>
              <a:t>i</a:t>
            </a:r>
            <a:r>
              <a:rPr lang="en-US" dirty="0"/>
              <a:t> close box bracket semicolon forward slash asterisk output one character asterisk forward slash  </a:t>
            </a:r>
          </a:p>
          <a:p>
            <a:r>
              <a:rPr lang="en-US" dirty="0"/>
              <a:t>close curly bracket  </a:t>
            </a:r>
          </a:p>
          <a:p>
            <a:r>
              <a:rPr lang="en-US" dirty="0"/>
              <a:t>return underscore to underscore user open close parenthesis semicolon </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19985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5 lines of code for figure (a) are as follows </a:t>
            </a:r>
          </a:p>
          <a:p>
            <a:r>
              <a:rPr lang="en-US" dirty="0"/>
              <a:t>copy underscore from underscore user open parenthesis buffer comma p comma count close parenthesis semicolon  </a:t>
            </a:r>
          </a:p>
          <a:p>
            <a:r>
              <a:rPr lang="en-US" dirty="0"/>
              <a:t>enable underscore interrupts open close parenthesis semicolon  </a:t>
            </a:r>
          </a:p>
          <a:p>
            <a:r>
              <a:rPr lang="en-US" dirty="0"/>
              <a:t>while open parenthesis asterisk printer underscore status underscore reg exclamation equals to READY close parenthesis semicolon  </a:t>
            </a:r>
          </a:p>
          <a:p>
            <a:r>
              <a:rPr lang="en-US" dirty="0"/>
              <a:t>asterisk printer underscore data underscore register equals to p open box bracket 0 close box bracket semicolon  </a:t>
            </a:r>
          </a:p>
          <a:p>
            <a:r>
              <a:rPr lang="en-US" dirty="0"/>
              <a:t>scheduler open close parenthesis semicolon  </a:t>
            </a:r>
          </a:p>
          <a:p>
            <a:r>
              <a:rPr lang="en-US" dirty="0"/>
              <a:t>The 9 lines of code for figure (b) are as follow  </a:t>
            </a:r>
          </a:p>
          <a:p>
            <a:r>
              <a:rPr lang="en-US" dirty="0"/>
              <a:t>if open parenthesis count equals to equals to 0 close parenthesis open curly bracket  </a:t>
            </a:r>
          </a:p>
          <a:p>
            <a:r>
              <a:rPr lang="en-US" dirty="0"/>
              <a:t>unblock underscore user open close parenthesis semicolon  </a:t>
            </a:r>
          </a:p>
          <a:p>
            <a:r>
              <a:rPr lang="en-US" dirty="0"/>
              <a:t>close curly bracket else open curly bracket  </a:t>
            </a:r>
          </a:p>
          <a:p>
            <a:r>
              <a:rPr lang="en-US" dirty="0"/>
              <a:t>asterisk printer underscore data underscore register equals to p open box bracket </a:t>
            </a:r>
            <a:r>
              <a:rPr lang="en-US" dirty="0" err="1"/>
              <a:t>i</a:t>
            </a:r>
            <a:r>
              <a:rPr lang="en-US" dirty="0"/>
              <a:t> close box bracket  </a:t>
            </a:r>
          </a:p>
          <a:p>
            <a:r>
              <a:rPr lang="en-US" dirty="0"/>
              <a:t>count equals to count minus 1 semicolon  </a:t>
            </a:r>
          </a:p>
          <a:p>
            <a:r>
              <a:rPr lang="en-US" dirty="0" err="1"/>
              <a:t>i</a:t>
            </a:r>
            <a:r>
              <a:rPr lang="en-US" dirty="0"/>
              <a:t> equals to </a:t>
            </a:r>
            <a:r>
              <a:rPr lang="en-US" dirty="0" err="1"/>
              <a:t>i</a:t>
            </a:r>
            <a:r>
              <a:rPr lang="en-US" dirty="0"/>
              <a:t> plus 1 semicolon  </a:t>
            </a:r>
          </a:p>
          <a:p>
            <a:r>
              <a:rPr lang="en-US" dirty="0"/>
              <a:t>close curly bracket  </a:t>
            </a:r>
          </a:p>
          <a:p>
            <a:r>
              <a:rPr lang="en-US" dirty="0"/>
              <a:t>acknowledge underscore interrupt open close parenthesis semicolon  </a:t>
            </a:r>
          </a:p>
          <a:p>
            <a:r>
              <a:rPr lang="en-US" dirty="0"/>
              <a:t>return underscore from underscore interrupt open close parenthesis semicolon </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1440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illustration shows the pin number and signals name as follows. 1, STROBE; 2, D 0; 3, D 1; 4, D 2; 5, D 3; 6, D 4; 7, D 5; 8, D 6; 9, D 7; 10, A C K; 11, BUSY; 12, Paper out; 13, select; 14, line feed; 15, error; 16, reset; 17, select printer; 18, G N D; 19, G N D; 20, G N D; 21, G N D; 22, G N D; 23, G N D; 24, G N D; 25, G N 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6651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3 lines of code for figure (a) are as follows. </a:t>
            </a:r>
          </a:p>
          <a:p>
            <a:r>
              <a:rPr lang="en-US" dirty="0"/>
              <a:t>copy underscore from underscore user open parenthesis buffer comma p comma count close parenthesis semicolon  </a:t>
            </a:r>
          </a:p>
          <a:p>
            <a:r>
              <a:rPr lang="en-US" dirty="0"/>
              <a:t>set underscore up underscore D M A underscore controller open close parenthesis semicolon  </a:t>
            </a:r>
          </a:p>
          <a:p>
            <a:r>
              <a:rPr lang="en-US" dirty="0"/>
              <a:t>scheduler open close parenthesis semicolon  </a:t>
            </a:r>
          </a:p>
          <a:p>
            <a:r>
              <a:rPr lang="en-US" dirty="0"/>
              <a:t>The 3 lines of code for figure (b) are as follows </a:t>
            </a:r>
          </a:p>
          <a:p>
            <a:r>
              <a:rPr lang="en-US" dirty="0"/>
              <a:t>acknowledge underscore interrupt open close parenthesis colon </a:t>
            </a:r>
          </a:p>
          <a:p>
            <a:r>
              <a:rPr lang="en-US" dirty="0"/>
              <a:t>unblock underscore user open close parenthesis semicolon </a:t>
            </a:r>
          </a:p>
          <a:p>
            <a:r>
              <a:rPr lang="en-US" dirty="0"/>
              <a:t>return underscore from underscore interrupt open close parenthesis semicolon </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0586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consists of a block that is placed on another block labeled hardware. The first block is divided into four segments labeled from top to bottom as use level I O software, device-independent operating system software, device drivers, and interrupt handlers.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6673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There are rectangular blocks placed one above the other labeled Registers, Cache, Main memory, and Magnetic disk / S </a:t>
            </a:r>
            <a:r>
              <a:rPr lang="en-US" dirty="0" err="1"/>
              <a:t>S</a:t>
            </a:r>
            <a:r>
              <a:rPr lang="en-US" dirty="0"/>
              <a:t> D from top to bottom. The smallest block labeled Registers is at the top. There are two types of information labeled Typical access time on the upper left and Typical capacity on the upper right. Part 1. On the left: less than 1 nanosecond. On the right: less than 1 Kilobytes. On the left: 1 to 8 nanoseconds. On the right: 4 to 8 Megabytes. On the left: 10 to 50 nanoseconds. On the right: 16 to 64 gigabytes. On the left: 10 milliseconds backslash 10 seconds to 100 micro seconds. On the right: 2 to 16 plus terabytes. The 16 to 64 gigabytes and 2 to 16 plus terabytes are categorized as optional persistent memory.</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670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There are rectangular blocks placed one above the other labeled Registers, Cache, Main memory, and Magnetic disk / SSD from top to bottom. The smallest block labeled Registers is at the top. There are two types of information labeled Typical access time on the upper left and Typical capacity on the upper right. Part 1. On the left: less than 1 nanosecond. On the right: less than 1 Kilobytes. On the left: 1 to 8 nanoseconds. On the right: 4 to 8 Megabytes. On the left: 10 to 50 nanoseconds. On the right: 16 to 64 gigabytes. On the left: 10 milliseconds backslash 10 seconds to 100 micro seconds. On the right: 2 to 16 plus terabytes. The 16 to 64 gigabytes and 2 to 16 plus terabytes are categorized as optional persistent memory.</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6806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There are rectangular blocks placed one above the other labeled Registers, Cache, Main memory, and Magnetic disk / S </a:t>
            </a:r>
            <a:r>
              <a:rPr lang="en-US" dirty="0" err="1"/>
              <a:t>S</a:t>
            </a:r>
            <a:r>
              <a:rPr lang="en-US" dirty="0"/>
              <a:t> D from top to bottom. The smallest block labeled Registers is at the top. There are two types of information labeled Typical access time on the upper left and Typical capacity on the upper right. Part 1. On the left: less than 1 nanosecond. On the right: less than 1 Kilobytes. On the left: 1 to 8 nanoseconds. On the right: 4 to 8 Megabytes. On the left: 10 to 50 nanoseconds. On the right: 16 to 64 gigabytes. On the left: 10 milliseconds backslash 10 seconds to 100 micro seconds. On the right: 2 to 16 plus terabytes. The 16 to 64 gigabytes and 2 to 16 plus terabytes are categorized as optional persistent memory.</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2309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a block divided into two segments labeled user space and kernel space. The user space segment contains a circular block labeled user program which represents user process pointed to a block labeled rest of the operating system which is given inside the kernel space segment. From the rest of the operating system block, three arrows point to three blocks labeled printer driver, camera driver, S </a:t>
            </a:r>
            <a:r>
              <a:rPr lang="en-US" dirty="0" err="1"/>
              <a:t>S</a:t>
            </a:r>
            <a:r>
              <a:rPr lang="en-US" dirty="0"/>
              <a:t> D driver. Again three arrows from these blocks point to another three blocks which come under the hardware part labeled printer controller, camera controller, S </a:t>
            </a:r>
            <a:r>
              <a:rPr lang="en-US" dirty="0" err="1"/>
              <a:t>S</a:t>
            </a:r>
            <a:r>
              <a:rPr lang="en-US" dirty="0"/>
              <a:t> D controller. These three blocks are connected to the printer, camera, and S </a:t>
            </a:r>
            <a:r>
              <a:rPr lang="en-US" dirty="0" err="1"/>
              <a:t>S</a:t>
            </a:r>
            <a:r>
              <a:rPr lang="en-US" dirty="0"/>
              <a:t> D devices.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2152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9755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0720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Figure a: It contains a block labeled operating system with its bottom part cut and separated in an irregular shape and placed below the block. The three separated parts are labeled S A T A disk driver, U S B disk driver, and S C S I disk driver.</a:t>
            </a:r>
          </a:p>
          <a:p>
            <a:r>
              <a:rPr lang="en-US" noProof="0" dirty="0"/>
              <a:t>Figure b: It contains a block labeled operating system with its bottom part cut and separated in a varying shape and placed below the block. The three parts are labeled S A T A disk driver, U S B disk driver, and S C S I disk driver.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2474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 set of four blocks consisting of two segments labeled user space and kernel space is shown here. </a:t>
            </a:r>
          </a:p>
          <a:p>
            <a:r>
              <a:rPr lang="en-US" noProof="0" dirty="0"/>
              <a:t>Figure a: Here a modem is pointed to the user process inside the user-space given segment.</a:t>
            </a:r>
          </a:p>
          <a:p>
            <a:r>
              <a:rPr lang="en-US" noProof="0" dirty="0"/>
              <a:t>Figure b: Here a modem is pointed to the rectangular block of the user process given inside the user-space segment.</a:t>
            </a:r>
          </a:p>
          <a:p>
            <a:r>
              <a:rPr lang="en-US" noProof="0" dirty="0"/>
              <a:t>Figure c: Here an arrow labeled 1 is pointed from the modem to a block given inside the kernel space. Again an arrow labeled 2 is pointed from this block to another block of user process given inside the user space.</a:t>
            </a:r>
          </a:p>
          <a:p>
            <a:r>
              <a:rPr lang="en-US" noProof="0" dirty="0"/>
              <a:t>Figure d: Here two arrows labeled 1 and 3 are pointed from the modem to two blocks given inside the kernel space. Another arrow labeled 2 points from the first block to another block of user process given inside the user space.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4066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Description1:</a:t>
            </a:r>
          </a:p>
          <a:p>
            <a:r>
              <a:rPr lang="en-US" sz="1200" dirty="0">
                <a:latin typeface="Arial" panose="020B0604020202020204" pitchFamily="34" charset="0"/>
                <a:cs typeface="Arial" panose="020B0604020202020204" pitchFamily="34" charset="0"/>
              </a:rPr>
              <a:t>The left illustration shows U S B Standard A. The pins are labeled from left to right as follows. Negative, 4; D positive, 3; D negative, 2; positive, 1. The right illustration shows U S B Standard B. The pins are labeled as follows. Positive, 1; D negative, 2; D positive, 3; negative, 4.</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Long Description2:</a:t>
            </a:r>
          </a:p>
          <a:p>
            <a:r>
              <a:rPr lang="en-US" sz="1200" dirty="0">
                <a:latin typeface="Arial" panose="020B0604020202020204" pitchFamily="34" charset="0"/>
                <a:cs typeface="Arial" panose="020B0604020202020204" pitchFamily="34" charset="0"/>
              </a:rPr>
              <a:t>The left side of the illustration shows U S B 1 point 0 dash 2 point 0. The </a:t>
            </a:r>
            <a:r>
              <a:rPr lang="en-US" sz="1200" dirty="0" err="1">
                <a:latin typeface="Arial" panose="020B0604020202020204" pitchFamily="34" charset="0"/>
                <a:cs typeface="Arial" panose="020B0604020202020204" pitchFamily="34" charset="0"/>
              </a:rPr>
              <a:t>labelings</a:t>
            </a:r>
            <a:r>
              <a:rPr lang="en-US" sz="1200" dirty="0">
                <a:latin typeface="Arial" panose="020B0604020202020204" pitchFamily="34" charset="0"/>
                <a:cs typeface="Arial" panose="020B0604020202020204" pitchFamily="34" charset="0"/>
              </a:rPr>
              <a:t> of different types of U S B are as follows. A, B, Mini-A, Mini-B, Micro-A, and Micro-B. The right side of the illustration shows U S B 3 point 0 dash 3 point 1. The </a:t>
            </a:r>
            <a:r>
              <a:rPr lang="en-US" sz="1200" dirty="0" err="1">
                <a:latin typeface="Arial" panose="020B0604020202020204" pitchFamily="34" charset="0"/>
                <a:cs typeface="Arial" panose="020B0604020202020204" pitchFamily="34" charset="0"/>
              </a:rPr>
              <a:t>labelings</a:t>
            </a:r>
            <a:r>
              <a:rPr lang="en-US" sz="1200" dirty="0">
                <a:latin typeface="Arial" panose="020B0604020202020204" pitchFamily="34" charset="0"/>
                <a:cs typeface="Arial" panose="020B0604020202020204" pitchFamily="34" charset="0"/>
              </a:rPr>
              <a:t> of different types of U S B are as follows. Micro-B and C.</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Long Description3:</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illustration consists of the following fields. Voltage signal in the differential pair, differential decoding N R Z I decoding, packet format, the start of packet slash clock sync, the packet I D (L S B first, 1010 equals NAK), and end of packet.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Voltage signal in the differential pair: a wave labeled D plus is a line becoming a regular sine wave with 3 cycles and becoming an irregular square waveform for two cycles and a line. The wavelength is delta t equals 1 over 12 M H z approximately equals 83 m s. Differential decoding N R Z I decoding: a wave labeled D minus is a line becoming a regular sine wave with 3 cycles and thereafter following the reverse trend of the wave of the voltage signal in the differential pair. Differential decoding: K; J; K; J; K; J; K; K; J; J; K; K; K; J; J; K; 0; 0; J. N R Z I decoding: blank; blank; blank; blank; blank; blank; blank; blank; 0; 1; 0; 1; 1; 0; 1; 0. Start of packet is till K; K of differential decoding, Packet I D is till J; J; K, and End of packet is 0 0 J</a:t>
            </a:r>
            <a:r>
              <a:rPr lang="en-US" sz="1200" dirty="0">
                <a:effectLst/>
                <a:latin typeface="Arial" panose="020B0604020202020204" pitchFamily="34" charset="0"/>
                <a:ea typeface="Calibri" panose="020F050202020403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9582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shows two blocks consisting of two segments labeled user space and kernel space placed at two ends and connected by a network. The user space segment of the left block contains a sub-block labeled user process which is pointed to another sub-block given inside the kernel space using an arrow 1. Another arrow labeled 2 points from this block points to a block labeled network controller and it is connected to another network controller placed below the right block using an arrow labeled 3. An arrow labeled 4 points from the right network controller to a block given inside the kernel space and again arrow 5 points from this sub-block to another block given inside the user space.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6469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3194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consists of a block labeled layer which is divided into five segments. The five segments are labeled from top to bottom as follows. User processes, Device-independent software, Device drivers, Interrupt handlers, and Hardware. Three arrows pointed downward starting from the first layer to the last layer sequentially are labeled I O request and another four arrows pointed upward from bottom to top layer are labeled I O reply. </a:t>
            </a:r>
          </a:p>
          <a:p>
            <a:r>
              <a:rPr lang="en-US" noProof="0" dirty="0"/>
              <a:t>The I O functions of each layer from top to bottom are labeled as follows. Layer 1: Make I O call; format I O; spooling. Layer 2: Naming, protection, blocking, buffering, allocation. Layer 3: Set up device registers; check status.</a:t>
            </a:r>
          </a:p>
          <a:p>
            <a:r>
              <a:rPr lang="en-US" noProof="0" dirty="0"/>
              <a:t>Layer 4: Wake up the driver when I O completed. Layer 5: Perform I O operation.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8467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425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compares a S </a:t>
            </a:r>
            <a:r>
              <a:rPr lang="en-US" noProof="0" dirty="0" err="1"/>
              <a:t>S</a:t>
            </a:r>
            <a:r>
              <a:rPr lang="en-US" noProof="0" dirty="0"/>
              <a:t> D and an H D </a:t>
            </a:r>
            <a:r>
              <a:rPr lang="en-US" noProof="0" dirty="0" err="1"/>
              <a:t>D</a:t>
            </a:r>
            <a:r>
              <a:rPr lang="en-US" noProof="0" dirty="0"/>
              <a:t>. The left illustration shows an opened S </a:t>
            </a:r>
            <a:r>
              <a:rPr lang="en-US" noProof="0" dirty="0" err="1"/>
              <a:t>S</a:t>
            </a:r>
            <a:r>
              <a:rPr lang="en-US" noProof="0" dirty="0"/>
              <a:t> D while the right illustration shows an opened H D </a:t>
            </a:r>
            <a:r>
              <a:rPr lang="en-US" noProof="0" dirty="0" err="1"/>
              <a:t>D</a:t>
            </a:r>
            <a:r>
              <a:rPr lang="en-US" noProof="0" dirty="0"/>
              <a:t>.</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8832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6145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71459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Description:</a:t>
            </a:r>
          </a:p>
          <a:p>
            <a:r>
              <a:rPr lang="en-US" dirty="0"/>
              <a:t>The Top illustration shows a diagram of multiple concentric circles. A yellow circle among the concentric circles is labeled as track slash cylinder. A red highlighted area is labeled as sector. The Bottom illustration shows heads of a hard disk drive. It is labeled as 8 heads, 4 platters.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0560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a: The disk contains 8 rings and is divided into two zones. The outer zone contains five rings and is divided into 32 sectors labeled from 0 to 31. The inner zone contains 3 rings and is divided into 16 sectors labeled from 0 to 15.</a:t>
            </a:r>
          </a:p>
          <a:p>
            <a:r>
              <a:rPr lang="en-US" dirty="0"/>
              <a:t>Figure b: Here the disk contains 8 rings and is divided into 25 sectors labeled from 0 to 24.</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516645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shows a rectangle divided into three sections labeled as preamble, data, and E C </a:t>
            </a:r>
            <a:r>
              <a:rPr lang="en-US" dirty="0" err="1"/>
              <a:t>C</a:t>
            </a:r>
            <a:r>
              <a:rPr lang="en-US" dirty="0"/>
              <a:t> from left to right.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2079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56312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illustrates a disk rotating in a counterclockwise direction and consisting of seven rings. The 8 rings are divided into 32 sectors. The outer ring is labeled from 0 to 31 starting from the bottom and each inner ring is labeled 0 to 31, three sectors right of the outer ring.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667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consists of three circles which are divided into eight equal segments.</a:t>
            </a:r>
          </a:p>
          <a:p>
            <a:r>
              <a:rPr lang="en-US" dirty="0"/>
              <a:t>Figure a: Here the segments labeled from upper right end in clockwise direction are given as follows. 0, 1, 2, 3, 4, 5, 6, 7. </a:t>
            </a:r>
          </a:p>
          <a:p>
            <a:r>
              <a:rPr lang="en-US" dirty="0"/>
              <a:t>Figure b: Here the segments labeled from upper right end in clockwise direction are given as follows. 0, 4, 1, 5, 2, 6, 3, 7. </a:t>
            </a:r>
          </a:p>
          <a:p>
            <a:r>
              <a:rPr lang="en-US" dirty="0"/>
              <a:t>Figure c: Here the segments labeled from upper right end in clockwise direction are as follows. 0, 3, 6, 1, 4, 7, 2,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7117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a block labeled cylinder consisting of 40 columns. Columns 1, 9, 11, 12, 16, 34, and 36 are marked X. Column 11 is labeled initial position, and columns 12 and 16 are labeled pending requests. A zig-zag line labeled sequence of seeks is plotted below the block whose vertical axis is labeled time. It starts below column 12, goes down, and ends at the lower right end.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299331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a block labeled cylinder consisting of 40 columns. Columns 1, 9, 11, 12, 16, 34, and 36 are marked X. Column 11 is labeled initial position. A zig-zag line labeled sequence of seeks is plotted below the block whose vertical axis is labeled time. It starts below column 11, moves toward the lower right until column 36, then moves toward the lower left and ends below column 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1121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three disks divided into 31 segments.</a:t>
            </a:r>
          </a:p>
          <a:p>
            <a:r>
              <a:rPr lang="en-US" dirty="0"/>
              <a:t>Figure a: The segments are labeled 0 to 29 from the top in a clockwise direction. The seventh segment is left empty and shaded in dark and labeled bad sector. Segments 30 and 31 are also left empty and shaded in a light color and labeled space sector.</a:t>
            </a:r>
          </a:p>
          <a:p>
            <a:r>
              <a:rPr lang="en-US" dirty="0"/>
              <a:t>Figure b: The segments are labeled 0 to 29 from the top in a clockwise direction. The seventh segment is left empty and shaded in dark. Segments 30 is labeled 7 and segment 31 is left empty and shaded in a light color.</a:t>
            </a:r>
          </a:p>
          <a:p>
            <a:r>
              <a:rPr lang="en-US" dirty="0"/>
              <a:t>Figure c: The segments are labeled from the top in a clockwise direction as follows, 0 to 6, then blank, 7 to 29, then blank. The first blank segment is shaded in dark color and the second blank segment is shaded in a light color.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9571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two horizontal blocks consisting of 16 segments placed one below the other and connected by an arrow pointing from the bottom block to the top block. A crystal oscillator is connected from the right end of the top block.</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1056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a: It consists of a block labeled time of day in ticks. The number of bits is given 64. </a:t>
            </a:r>
          </a:p>
          <a:p>
            <a:r>
              <a:rPr lang="en-US" dirty="0"/>
              <a:t>Figure b: It consists of two blocks labeled time of day in seconds and number of ticks in the current second. The first block has 32 bits. </a:t>
            </a:r>
          </a:p>
          <a:p>
            <a:r>
              <a:rPr lang="en-US" dirty="0"/>
              <a:t>Figure c: It consists of two blocks labeled counter in ticks and system boot time in seconds. Each block is of 32 bits.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523274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four blocks containing two columns arranged sequentially from left to right are given as follows. First block: 3, blank. Second block: 4, blank. Third block: 6, blank. Fourth block: 2, blank. Fifth block: 1, X. A clock header is given to the first block. A block labeled current time which contains 4200 and another block labeled next signal containing 3 is placed at the top.</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92103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a block labeled remote host which consists of seven rows. The first five rows are labeled user space and the remaining two rows are labeled kernel space. The first row consists of two columns labeled window manager, application program. The remaining rows are labeled from top to bottom as follows. </a:t>
            </a:r>
            <a:r>
              <a:rPr lang="en-US" dirty="0" err="1"/>
              <a:t>Motiff</a:t>
            </a:r>
            <a:r>
              <a:rPr lang="en-US" dirty="0"/>
              <a:t>, Intrinsic, </a:t>
            </a:r>
            <a:r>
              <a:rPr lang="en-US" dirty="0" err="1"/>
              <a:t>Xlib</a:t>
            </a:r>
            <a:r>
              <a:rPr lang="en-US" dirty="0"/>
              <a:t>, X client, UNIX, hardware. Another block is given next to the remote host block which contains three rows labeled X server, UNIX, and hardware. This block is connected to a computer that has a window. The two blocks are connected by a network. The X client of the first block is connected to the X server of the second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12467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 </a:t>
            </a:r>
          </a:p>
          <a:p>
            <a:r>
              <a:rPr lang="en-US" noProof="0" dirty="0"/>
              <a:t>hash include left angle bracket X 1 1 X l </a:t>
            </a:r>
            <a:r>
              <a:rPr lang="en-US" noProof="0" dirty="0" err="1"/>
              <a:t>i</a:t>
            </a:r>
            <a:r>
              <a:rPr lang="en-US" noProof="0" dirty="0"/>
              <a:t> b dot h right angle bracket </a:t>
            </a:r>
          </a:p>
          <a:p>
            <a:r>
              <a:rPr lang="en-US" noProof="0" dirty="0"/>
              <a:t>hash include left angle bracket X 1 1 X u t </a:t>
            </a:r>
            <a:r>
              <a:rPr lang="en-US" noProof="0" dirty="0" err="1"/>
              <a:t>i</a:t>
            </a:r>
            <a:r>
              <a:rPr lang="en-US" noProof="0" dirty="0"/>
              <a:t> l dot h right angle bracket </a:t>
            </a:r>
          </a:p>
          <a:p>
            <a:r>
              <a:rPr lang="en-US" noProof="0" dirty="0"/>
              <a:t>main left parenthesis int </a:t>
            </a:r>
            <a:r>
              <a:rPr lang="en-US" noProof="0" dirty="0" err="1"/>
              <a:t>arg</a:t>
            </a:r>
            <a:r>
              <a:rPr lang="en-US" noProof="0" dirty="0"/>
              <a:t> c comma char asterisk </a:t>
            </a:r>
            <a:r>
              <a:rPr lang="en-US" noProof="0" dirty="0" err="1"/>
              <a:t>arg</a:t>
            </a:r>
            <a:r>
              <a:rPr lang="en-US" noProof="0" dirty="0"/>
              <a:t> v left square bracket right square bracket right parenthesis </a:t>
            </a:r>
          </a:p>
          <a:p>
            <a:r>
              <a:rPr lang="en-US" noProof="0" dirty="0"/>
              <a:t>left brace </a:t>
            </a:r>
          </a:p>
          <a:p>
            <a:r>
              <a:rPr lang="en-US" noProof="0" dirty="0"/>
              <a:t>Display </a:t>
            </a:r>
            <a:r>
              <a:rPr lang="en-US" noProof="0" dirty="0" err="1"/>
              <a:t>disp</a:t>
            </a:r>
            <a:r>
              <a:rPr lang="en-US" noProof="0" dirty="0"/>
              <a:t> semicolon forward slash asterisk server identifier asterisk forward slash </a:t>
            </a:r>
          </a:p>
          <a:p>
            <a:r>
              <a:rPr lang="en-US" noProof="0" dirty="0"/>
              <a:t>Window win semicolon forward slash asterisk window identifier asterisk forward slash </a:t>
            </a:r>
          </a:p>
          <a:p>
            <a:r>
              <a:rPr lang="en-US" noProof="0" dirty="0"/>
              <a:t>G C g c semicolon forward slash asterisk graphic context identifier asterisk forward slash </a:t>
            </a:r>
          </a:p>
          <a:p>
            <a:r>
              <a:rPr lang="en-US" noProof="0" dirty="0"/>
              <a:t>XEvent event semicolon forward slash asterisk storage for one event identifier asterisk forward slash </a:t>
            </a:r>
          </a:p>
          <a:p>
            <a:r>
              <a:rPr lang="en-US" noProof="0" dirty="0"/>
              <a:t>int running equals 1 semicolon </a:t>
            </a:r>
          </a:p>
          <a:p>
            <a:r>
              <a:rPr lang="en-US" noProof="0" dirty="0" err="1"/>
              <a:t>disp</a:t>
            </a:r>
            <a:r>
              <a:rPr lang="en-US" noProof="0" dirty="0"/>
              <a:t> equals </a:t>
            </a:r>
            <a:r>
              <a:rPr lang="en-US" noProof="0" dirty="0" err="1"/>
              <a:t>XOpenDisplay</a:t>
            </a:r>
            <a:r>
              <a:rPr lang="en-US" noProof="0" dirty="0"/>
              <a:t> left parenthesis double quotation display underscore name double quotation right parenthesis semicolon forward slash asterisk connect to the X server asterisk forward slash </a:t>
            </a:r>
          </a:p>
          <a:p>
            <a:r>
              <a:rPr lang="en-US" noProof="0" dirty="0"/>
              <a:t>win equals </a:t>
            </a:r>
            <a:r>
              <a:rPr lang="en-US" noProof="0" dirty="0" err="1"/>
              <a:t>XCreateSimpleWindow</a:t>
            </a:r>
            <a:r>
              <a:rPr lang="en-US" noProof="0" dirty="0"/>
              <a:t> left parenthesis </a:t>
            </a:r>
            <a:r>
              <a:rPr lang="en-US" noProof="0" dirty="0" err="1"/>
              <a:t>disp</a:t>
            </a:r>
            <a:r>
              <a:rPr lang="en-US" noProof="0" dirty="0"/>
              <a:t> comma ellipsis right parenthesis semicolon forward slash asterisk allocate memory for new window asterisk forward slash </a:t>
            </a:r>
          </a:p>
          <a:p>
            <a:r>
              <a:rPr lang="en-US" noProof="0" dirty="0" err="1"/>
              <a:t>XSetStandardProperties</a:t>
            </a:r>
            <a:r>
              <a:rPr lang="en-US" noProof="0" dirty="0"/>
              <a:t> left parenthesis </a:t>
            </a:r>
            <a:r>
              <a:rPr lang="en-US" noProof="0" dirty="0" err="1"/>
              <a:t>disp</a:t>
            </a:r>
            <a:r>
              <a:rPr lang="en-US" noProof="0" dirty="0"/>
              <a:t> comma ellipsis right parenthesis semicolon forward slash asterisk announces window to window m g r asterisk forward slash </a:t>
            </a:r>
          </a:p>
          <a:p>
            <a:r>
              <a:rPr lang="en-US" noProof="0" dirty="0"/>
              <a:t>g c equals </a:t>
            </a:r>
            <a:r>
              <a:rPr lang="en-US" noProof="0" dirty="0" err="1"/>
              <a:t>XCreate</a:t>
            </a:r>
            <a:r>
              <a:rPr lang="en-US" noProof="0" dirty="0"/>
              <a:t> G C left parenthesis </a:t>
            </a:r>
            <a:r>
              <a:rPr lang="en-US" noProof="0" dirty="0" err="1"/>
              <a:t>disp</a:t>
            </a:r>
            <a:r>
              <a:rPr lang="en-US" noProof="0" dirty="0"/>
              <a:t>, win, 0, 0 right parenthesis semicolon forward slash asterisk create graphic context asterisk forward slash </a:t>
            </a:r>
          </a:p>
          <a:p>
            <a:r>
              <a:rPr lang="en-US" noProof="0" dirty="0" err="1"/>
              <a:t>XSelectInput</a:t>
            </a:r>
            <a:r>
              <a:rPr lang="en-US" noProof="0" dirty="0"/>
              <a:t> left parenthesis </a:t>
            </a:r>
            <a:r>
              <a:rPr lang="en-US" noProof="0" dirty="0" err="1"/>
              <a:t>disp</a:t>
            </a:r>
            <a:r>
              <a:rPr lang="en-US" noProof="0" dirty="0"/>
              <a:t> comma, win comma, </a:t>
            </a:r>
            <a:r>
              <a:rPr lang="en-US" noProof="0" dirty="0" err="1"/>
              <a:t>ButtonPressMask</a:t>
            </a:r>
            <a:r>
              <a:rPr lang="en-US" noProof="0" dirty="0"/>
              <a:t> vertical bar </a:t>
            </a:r>
            <a:r>
              <a:rPr lang="en-US" noProof="0" dirty="0" err="1"/>
              <a:t>KeyPressMask</a:t>
            </a:r>
            <a:r>
              <a:rPr lang="en-US" noProof="0" dirty="0"/>
              <a:t> vertical bar </a:t>
            </a:r>
            <a:r>
              <a:rPr lang="en-US" noProof="0" dirty="0" err="1"/>
              <a:t>ExposureMask</a:t>
            </a:r>
            <a:r>
              <a:rPr lang="en-US" noProof="0" dirty="0"/>
              <a:t> right parenthesis semicolon </a:t>
            </a:r>
          </a:p>
          <a:p>
            <a:r>
              <a:rPr lang="en-US" noProof="0" dirty="0" err="1"/>
              <a:t>XMapRaised</a:t>
            </a:r>
            <a:r>
              <a:rPr lang="en-US" noProof="0" dirty="0"/>
              <a:t> left parenthesis </a:t>
            </a:r>
            <a:r>
              <a:rPr lang="en-US" noProof="0" dirty="0" err="1"/>
              <a:t>disp</a:t>
            </a:r>
            <a:r>
              <a:rPr lang="en-US" noProof="0" dirty="0"/>
              <a:t> win right parenthesis semicolon forward slash asterisk display window semicolon send Expose event asterisk forward slash </a:t>
            </a:r>
          </a:p>
          <a:p>
            <a:r>
              <a:rPr lang="en-US" noProof="0" dirty="0"/>
              <a:t>while left parenthesis running right parenthesis left brace </a:t>
            </a:r>
          </a:p>
          <a:p>
            <a:r>
              <a:rPr lang="en-US" noProof="0" dirty="0" err="1"/>
              <a:t>XNextEvent</a:t>
            </a:r>
            <a:r>
              <a:rPr lang="en-US" noProof="0" dirty="0"/>
              <a:t> left parenthesis </a:t>
            </a:r>
            <a:r>
              <a:rPr lang="en-US" noProof="0" dirty="0" err="1"/>
              <a:t>disp</a:t>
            </a:r>
            <a:r>
              <a:rPr lang="en-US" noProof="0" dirty="0"/>
              <a:t> comma, ampersand event right parenthesis semicolon forward slash asterisk get next event asterisk forward slash </a:t>
            </a:r>
          </a:p>
          <a:p>
            <a:r>
              <a:rPr lang="en-US" noProof="0" dirty="0"/>
              <a:t>switch left parenthesis event dot type right parenthesis left brace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6954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3728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is as follows. </a:t>
            </a:r>
          </a:p>
          <a:p>
            <a:r>
              <a:rPr lang="en-US" dirty="0" err="1"/>
              <a:t>XSetStandardProperties</a:t>
            </a:r>
            <a:r>
              <a:rPr lang="en-US" dirty="0"/>
              <a:t> left parenthesis </a:t>
            </a:r>
            <a:r>
              <a:rPr lang="en-US" dirty="0" err="1"/>
              <a:t>disp</a:t>
            </a:r>
            <a:r>
              <a:rPr lang="en-US" dirty="0"/>
              <a:t> comma ellipsis right parenthesis semicolon forward slash asterisk announces window to window m g r asterisk forward slash </a:t>
            </a:r>
          </a:p>
          <a:p>
            <a:r>
              <a:rPr lang="en-US" dirty="0"/>
              <a:t>g c equals </a:t>
            </a:r>
            <a:r>
              <a:rPr lang="en-US" dirty="0" err="1"/>
              <a:t>XCreate</a:t>
            </a:r>
            <a:r>
              <a:rPr lang="en-US" dirty="0"/>
              <a:t> G C left parenthesis </a:t>
            </a:r>
            <a:r>
              <a:rPr lang="en-US" dirty="0" err="1"/>
              <a:t>disp</a:t>
            </a:r>
            <a:r>
              <a:rPr lang="en-US" dirty="0"/>
              <a:t>, win, 0, 0 right parenthesis semicolon forward slash asterisk create graphic context asterisk forward slash </a:t>
            </a:r>
          </a:p>
          <a:p>
            <a:r>
              <a:rPr lang="en-US" dirty="0" err="1"/>
              <a:t>XSelectInput</a:t>
            </a:r>
            <a:r>
              <a:rPr lang="en-US" dirty="0"/>
              <a:t> left parenthesis </a:t>
            </a:r>
            <a:r>
              <a:rPr lang="en-US" dirty="0" err="1"/>
              <a:t>disp</a:t>
            </a:r>
            <a:r>
              <a:rPr lang="en-US" dirty="0"/>
              <a:t> comma, win comma, </a:t>
            </a:r>
            <a:r>
              <a:rPr lang="en-US" dirty="0" err="1"/>
              <a:t>ButtonPressMask</a:t>
            </a:r>
            <a:r>
              <a:rPr lang="en-US" dirty="0"/>
              <a:t> vertical bar </a:t>
            </a:r>
            <a:r>
              <a:rPr lang="en-US" dirty="0" err="1"/>
              <a:t>KeyPressMask</a:t>
            </a:r>
            <a:r>
              <a:rPr lang="en-US" dirty="0"/>
              <a:t> vertical bar </a:t>
            </a:r>
            <a:r>
              <a:rPr lang="en-US" dirty="0" err="1"/>
              <a:t>ExposureMask</a:t>
            </a:r>
            <a:r>
              <a:rPr lang="en-US" dirty="0"/>
              <a:t> right parenthesis semicolon </a:t>
            </a:r>
          </a:p>
          <a:p>
            <a:r>
              <a:rPr lang="en-US" dirty="0" err="1"/>
              <a:t>XMapRaised</a:t>
            </a:r>
            <a:r>
              <a:rPr lang="en-US" dirty="0"/>
              <a:t> left parenthesis </a:t>
            </a:r>
            <a:r>
              <a:rPr lang="en-US" dirty="0" err="1"/>
              <a:t>disp</a:t>
            </a:r>
            <a:r>
              <a:rPr lang="en-US" dirty="0"/>
              <a:t> win right parenthesis semicolon forward slash asterisk display window semicolon send Expose event asterisk forward slash </a:t>
            </a:r>
          </a:p>
          <a:p>
            <a:r>
              <a:rPr lang="en-US" dirty="0"/>
              <a:t>while left parenthesis running right parenthesis left brace </a:t>
            </a:r>
          </a:p>
          <a:p>
            <a:r>
              <a:rPr lang="en-US" dirty="0" err="1"/>
              <a:t>XNextEvent</a:t>
            </a:r>
            <a:r>
              <a:rPr lang="en-US" dirty="0"/>
              <a:t> left parenthesis </a:t>
            </a:r>
            <a:r>
              <a:rPr lang="en-US" dirty="0" err="1"/>
              <a:t>disp</a:t>
            </a:r>
            <a:r>
              <a:rPr lang="en-US" dirty="0"/>
              <a:t> comma, ampersand event right parenthesis semicolon forward slash asterisk get next event asterisk forward slash </a:t>
            </a:r>
          </a:p>
          <a:p>
            <a:r>
              <a:rPr lang="en-US" dirty="0"/>
              <a:t>switch left parenthesis event dot type right parenthesis left brace </a:t>
            </a:r>
          </a:p>
          <a:p>
            <a:r>
              <a:rPr lang="en-US" dirty="0"/>
              <a:t>case Expose colon ellipsis semicolon break semicolon forward slash asterisk repaint window asterisk forward slash </a:t>
            </a:r>
          </a:p>
          <a:p>
            <a:r>
              <a:rPr lang="en-US" dirty="0"/>
              <a:t>case </a:t>
            </a:r>
            <a:r>
              <a:rPr lang="en-US" dirty="0" err="1"/>
              <a:t>ButtonPress</a:t>
            </a:r>
            <a:r>
              <a:rPr lang="en-US" dirty="0"/>
              <a:t> colon ellipsis semicolon break semicolon forward slash asterisk process mouse click asterisk forward slash </a:t>
            </a:r>
          </a:p>
          <a:p>
            <a:r>
              <a:rPr lang="en-US" dirty="0"/>
              <a:t>case Keypress colon ellipsis semicolon break semicolon forward slash asterisk process keyboard input asterisk forward slash </a:t>
            </a:r>
          </a:p>
          <a:p>
            <a:r>
              <a:rPr lang="en-US" dirty="0"/>
              <a:t>right brace </a:t>
            </a:r>
          </a:p>
          <a:p>
            <a:r>
              <a:rPr lang="en-US" dirty="0"/>
              <a:t>right brace </a:t>
            </a:r>
          </a:p>
          <a:p>
            <a:r>
              <a:rPr lang="en-US" dirty="0" err="1"/>
              <a:t>XFree</a:t>
            </a:r>
            <a:r>
              <a:rPr lang="en-US" dirty="0"/>
              <a:t> G C left parenthesis </a:t>
            </a:r>
            <a:r>
              <a:rPr lang="en-US" dirty="0" err="1"/>
              <a:t>disp</a:t>
            </a:r>
            <a:r>
              <a:rPr lang="en-US" dirty="0"/>
              <a:t> comma g c right parenthesis semicolon forward slash asterisk release graphic context asterisk forward slash </a:t>
            </a:r>
          </a:p>
          <a:p>
            <a:r>
              <a:rPr lang="en-US" dirty="0" err="1"/>
              <a:t>XDestroyWindow</a:t>
            </a:r>
            <a:r>
              <a:rPr lang="en-US" dirty="0"/>
              <a:t> left parenthesis </a:t>
            </a:r>
            <a:r>
              <a:rPr lang="en-US" dirty="0" err="1"/>
              <a:t>disp</a:t>
            </a:r>
            <a:r>
              <a:rPr lang="en-US" dirty="0"/>
              <a:t> comma win right parenthesis semicolon forward slash asterisk deallocate window's memory space asterisk forward slash </a:t>
            </a:r>
          </a:p>
          <a:p>
            <a:r>
              <a:rPr lang="en-US" dirty="0" err="1"/>
              <a:t>XCloseDisplay</a:t>
            </a:r>
            <a:r>
              <a:rPr lang="en-US" dirty="0"/>
              <a:t> left parenthesis </a:t>
            </a:r>
            <a:r>
              <a:rPr lang="en-US" dirty="0" err="1"/>
              <a:t>disp</a:t>
            </a:r>
            <a:r>
              <a:rPr lang="en-US" dirty="0"/>
              <a:t> right parenthesis semicolon forward slash asterisk tear down network connection asterisk forward slash </a:t>
            </a:r>
          </a:p>
          <a:p>
            <a:r>
              <a:rPr lang="en-US" dirty="0"/>
              <a:t>right brace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424970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is as follows. </a:t>
            </a:r>
          </a:p>
          <a:p>
            <a:r>
              <a:rPr lang="en-US" dirty="0"/>
              <a:t>hash include left angle bracket windows dot h right angle bracket </a:t>
            </a:r>
          </a:p>
          <a:p>
            <a:r>
              <a:rPr lang="en-US" dirty="0"/>
              <a:t>int W I N A P I </a:t>
            </a:r>
            <a:r>
              <a:rPr lang="en-US" dirty="0" err="1"/>
              <a:t>WinMain</a:t>
            </a:r>
            <a:r>
              <a:rPr lang="en-US" dirty="0"/>
              <a:t> left parenthesis HINSTANCE h comma HINSTANCE comma h p r e v comma char asterisk s z C m d comma int </a:t>
            </a:r>
            <a:r>
              <a:rPr lang="en-US" dirty="0" err="1"/>
              <a:t>i</a:t>
            </a:r>
            <a:r>
              <a:rPr lang="en-US" dirty="0"/>
              <a:t> C m d comma int </a:t>
            </a:r>
            <a:r>
              <a:rPr lang="en-US" dirty="0" err="1"/>
              <a:t>iCmdShow</a:t>
            </a:r>
            <a:r>
              <a:rPr lang="en-US" dirty="0"/>
              <a:t> right parenthesis </a:t>
            </a:r>
          </a:p>
          <a:p>
            <a:r>
              <a:rPr lang="en-US" dirty="0"/>
              <a:t>left brace </a:t>
            </a:r>
          </a:p>
          <a:p>
            <a:r>
              <a:rPr lang="en-US" dirty="0"/>
              <a:t>W N D C L A S </a:t>
            </a:r>
            <a:r>
              <a:rPr lang="en-US" dirty="0" err="1"/>
              <a:t>S</a:t>
            </a:r>
            <a:r>
              <a:rPr lang="en-US" dirty="0"/>
              <a:t> w n d class semicolon forward slash asterisk class object for this window asterisk forward slash </a:t>
            </a:r>
          </a:p>
          <a:p>
            <a:r>
              <a:rPr lang="en-US" dirty="0"/>
              <a:t>M S G m s g semicolon forward slash asterisk incoming messages are stored here asterisk forward slash </a:t>
            </a:r>
          </a:p>
          <a:p>
            <a:r>
              <a:rPr lang="en-US" dirty="0"/>
              <a:t>H W N D h w n d semicolon forward slash asterisk handle left parenthesis pointer right parenthesis to the window object asterisk forward slash </a:t>
            </a:r>
          </a:p>
          <a:p>
            <a:r>
              <a:rPr lang="en-US" dirty="0"/>
              <a:t>forward slash asterisk Initialize </a:t>
            </a:r>
            <a:r>
              <a:rPr lang="en-US" dirty="0" err="1"/>
              <a:t>wndclass</a:t>
            </a:r>
            <a:r>
              <a:rPr lang="en-US" dirty="0"/>
              <a:t> asterisk forward slash </a:t>
            </a:r>
          </a:p>
          <a:p>
            <a:r>
              <a:rPr lang="en-US" dirty="0" err="1"/>
              <a:t>wndclass</a:t>
            </a:r>
            <a:r>
              <a:rPr lang="en-US" dirty="0"/>
              <a:t> dot </a:t>
            </a:r>
            <a:r>
              <a:rPr lang="en-US" dirty="0" err="1"/>
              <a:t>lpfnWndProc</a:t>
            </a:r>
            <a:r>
              <a:rPr lang="en-US" dirty="0"/>
              <a:t> equals </a:t>
            </a:r>
            <a:r>
              <a:rPr lang="en-US" dirty="0" err="1"/>
              <a:t>WndProc</a:t>
            </a:r>
            <a:r>
              <a:rPr lang="en-US" dirty="0"/>
              <a:t> semicolon forward slash asterisk tells which procedure to call asterisk forward slash </a:t>
            </a:r>
          </a:p>
          <a:p>
            <a:r>
              <a:rPr lang="en-US" dirty="0" err="1"/>
              <a:t>wndclass</a:t>
            </a:r>
            <a:r>
              <a:rPr lang="en-US" dirty="0"/>
              <a:t> dot </a:t>
            </a:r>
            <a:r>
              <a:rPr lang="en-US" dirty="0" err="1"/>
              <a:t>lpszClassName</a:t>
            </a:r>
            <a:r>
              <a:rPr lang="en-US" dirty="0"/>
              <a:t> equals double quotation Program name double quotation semicolon forward slash asterisk Text for title bar asterisk forward slash </a:t>
            </a:r>
          </a:p>
          <a:p>
            <a:r>
              <a:rPr lang="en-US" dirty="0" err="1"/>
              <a:t>wndclass</a:t>
            </a:r>
            <a:r>
              <a:rPr lang="en-US" dirty="0"/>
              <a:t> dot </a:t>
            </a:r>
            <a:r>
              <a:rPr lang="en-US" dirty="0" err="1"/>
              <a:t>hlcon</a:t>
            </a:r>
            <a:r>
              <a:rPr lang="en-US" dirty="0"/>
              <a:t> equals </a:t>
            </a:r>
            <a:r>
              <a:rPr lang="en-US" dirty="0" err="1"/>
              <a:t>LoadIcon</a:t>
            </a:r>
            <a:r>
              <a:rPr lang="en-US" dirty="0"/>
              <a:t> left parenthesis NULL comma IDI underscore APPLICATION right parenthesis semicolon forward slash asterisk load program icon asterisk forward slash </a:t>
            </a:r>
          </a:p>
          <a:p>
            <a:r>
              <a:rPr lang="en-US" dirty="0" err="1"/>
              <a:t>wndclass</a:t>
            </a:r>
            <a:r>
              <a:rPr lang="en-US" dirty="0"/>
              <a:t> dot </a:t>
            </a:r>
            <a:r>
              <a:rPr lang="en-US" dirty="0" err="1"/>
              <a:t>hCursor</a:t>
            </a:r>
            <a:r>
              <a:rPr lang="en-US" dirty="0"/>
              <a:t> equals </a:t>
            </a:r>
            <a:r>
              <a:rPr lang="en-US" dirty="0" err="1"/>
              <a:t>LoadICursor</a:t>
            </a:r>
            <a:r>
              <a:rPr lang="en-US" dirty="0"/>
              <a:t> left parenthesis NULL comma IDC underscore ARROW right parenthesis semicolon forward slash asterisk load mouse cursor asterisk forward slash </a:t>
            </a:r>
          </a:p>
          <a:p>
            <a:r>
              <a:rPr lang="en-US" dirty="0" err="1"/>
              <a:t>RegisterClass</a:t>
            </a:r>
            <a:r>
              <a:rPr lang="en-US" dirty="0"/>
              <a:t> left parenthesis ampersand </a:t>
            </a:r>
            <a:r>
              <a:rPr lang="en-US" dirty="0" err="1"/>
              <a:t>wndclass</a:t>
            </a:r>
            <a:r>
              <a:rPr lang="en-US" dirty="0"/>
              <a:t> right parenthesis semicolon forward slash asterisk tell Windows about </a:t>
            </a:r>
            <a:r>
              <a:rPr lang="en-US" dirty="0" err="1"/>
              <a:t>wndclass</a:t>
            </a:r>
            <a:r>
              <a:rPr lang="en-US" dirty="0"/>
              <a:t> asterisk forward slash </a:t>
            </a:r>
          </a:p>
          <a:p>
            <a:r>
              <a:rPr lang="en-US" dirty="0" err="1"/>
              <a:t>hwnd</a:t>
            </a:r>
            <a:r>
              <a:rPr lang="en-US" dirty="0"/>
              <a:t> equals </a:t>
            </a:r>
            <a:r>
              <a:rPr lang="en-US" dirty="0" err="1"/>
              <a:t>CreateWindow</a:t>
            </a:r>
            <a:r>
              <a:rPr lang="en-US" dirty="0"/>
              <a:t> left parenthesis ellipsis right parenthesis forward slash asterisk allocate storage for the window asterisk forward slash </a:t>
            </a:r>
          </a:p>
          <a:p>
            <a:r>
              <a:rPr lang="en-US" dirty="0" err="1"/>
              <a:t>ShowWindow</a:t>
            </a:r>
            <a:r>
              <a:rPr lang="en-US" dirty="0"/>
              <a:t> left parenthesis </a:t>
            </a:r>
            <a:r>
              <a:rPr lang="en-US" dirty="0" err="1"/>
              <a:t>hwnd</a:t>
            </a:r>
            <a:r>
              <a:rPr lang="en-US" dirty="0"/>
              <a:t> comma </a:t>
            </a:r>
            <a:r>
              <a:rPr lang="en-US" dirty="0" err="1"/>
              <a:t>iCmdShow</a:t>
            </a:r>
            <a:r>
              <a:rPr lang="en-US" dirty="0"/>
              <a:t> right parenthesis semicolon forward slash asterisk display the window on the screen asterisk forward slash </a:t>
            </a:r>
          </a:p>
          <a:p>
            <a:r>
              <a:rPr lang="en-US" dirty="0" err="1"/>
              <a:t>UpdateWindow</a:t>
            </a:r>
            <a:r>
              <a:rPr lang="en-US" dirty="0"/>
              <a:t> left parenthesis </a:t>
            </a:r>
            <a:r>
              <a:rPr lang="en-US" dirty="0" err="1"/>
              <a:t>hwnd</a:t>
            </a:r>
            <a:r>
              <a:rPr lang="en-US" dirty="0"/>
              <a:t> right parenthesis semicolon forward slash asterisk tell the window to paint itself asterisk forward slash </a:t>
            </a:r>
          </a:p>
          <a:p>
            <a:r>
              <a:rPr lang="en-US" dirty="0"/>
              <a:t>while left parenthesis </a:t>
            </a:r>
            <a:r>
              <a:rPr lang="en-US" dirty="0" err="1"/>
              <a:t>GetMessage</a:t>
            </a:r>
            <a:r>
              <a:rPr lang="en-US" dirty="0"/>
              <a:t> left parenthesis ampersand m s g comma NULL comma 0 comma 0 right parenthesis right parenthesis left brace forward slash asterisk get message from queue asterisk forward slash </a:t>
            </a:r>
          </a:p>
          <a:p>
            <a:r>
              <a:rPr lang="en-US" dirty="0" err="1"/>
              <a:t>TranslateMessage</a:t>
            </a:r>
            <a:r>
              <a:rPr lang="en-US" dirty="0"/>
              <a:t> left parenthesis ampersand m s g right parenthesis semicolon forward slash asterisk translate the message asterisk forward slash</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4463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is as follows. </a:t>
            </a:r>
          </a:p>
          <a:p>
            <a:r>
              <a:rPr lang="en-US" dirty="0" err="1"/>
              <a:t>UpdateWindow</a:t>
            </a:r>
            <a:r>
              <a:rPr lang="en-US" dirty="0"/>
              <a:t> left parenthesis </a:t>
            </a:r>
            <a:r>
              <a:rPr lang="en-US" dirty="0" err="1"/>
              <a:t>hwnd</a:t>
            </a:r>
            <a:r>
              <a:rPr lang="en-US" dirty="0"/>
              <a:t> right parenthesis semicolon forward slash asterisk tell the window to paint itself asterisk forward slash </a:t>
            </a:r>
          </a:p>
          <a:p>
            <a:r>
              <a:rPr lang="en-US" dirty="0"/>
              <a:t>while left parenthesis </a:t>
            </a:r>
            <a:r>
              <a:rPr lang="en-US" dirty="0" err="1"/>
              <a:t>GetMessage</a:t>
            </a:r>
            <a:r>
              <a:rPr lang="en-US" dirty="0"/>
              <a:t> left parenthesis ampersand m s g comma NULL comma 0 comma 0 right parenthesis right parenthesis left brace forward slash asterisk get message from queue asterisk forward slash </a:t>
            </a:r>
          </a:p>
          <a:p>
            <a:r>
              <a:rPr lang="en-US" dirty="0" err="1"/>
              <a:t>TranslateMessage</a:t>
            </a:r>
            <a:r>
              <a:rPr lang="en-US" dirty="0"/>
              <a:t> left parenthesis ampersand m s g right parenthesis semicolon forward slash asterisk translate the message asterisk forward slash </a:t>
            </a:r>
          </a:p>
          <a:p>
            <a:r>
              <a:rPr lang="en-US" dirty="0" err="1"/>
              <a:t>DispatchMessage</a:t>
            </a:r>
            <a:r>
              <a:rPr lang="en-US" dirty="0"/>
              <a:t> left parenthesis ampersand m s g right parenthesis semicolon forward slash asterisk send msg to the appropriate procedure asterisk forward slash </a:t>
            </a:r>
          </a:p>
          <a:p>
            <a:r>
              <a:rPr lang="en-US" dirty="0"/>
              <a:t>right brace </a:t>
            </a:r>
          </a:p>
          <a:p>
            <a:r>
              <a:rPr lang="en-US" dirty="0"/>
              <a:t>long CALLBACK </a:t>
            </a:r>
            <a:r>
              <a:rPr lang="en-US" dirty="0" err="1"/>
              <a:t>WindProc</a:t>
            </a:r>
            <a:r>
              <a:rPr lang="en-US" dirty="0"/>
              <a:t> left parenthesis H W N D </a:t>
            </a:r>
            <a:r>
              <a:rPr lang="en-US" dirty="0" err="1"/>
              <a:t>hwnd</a:t>
            </a:r>
            <a:r>
              <a:rPr lang="en-US" dirty="0"/>
              <a:t> comma U I N T message comma U I N T </a:t>
            </a:r>
            <a:r>
              <a:rPr lang="en-US" dirty="0" err="1"/>
              <a:t>wParam</a:t>
            </a:r>
            <a:r>
              <a:rPr lang="en-US" dirty="0"/>
              <a:t> comma long </a:t>
            </a:r>
            <a:r>
              <a:rPr lang="en-US" dirty="0" err="1"/>
              <a:t>lParam</a:t>
            </a:r>
            <a:r>
              <a:rPr lang="en-US" dirty="0"/>
              <a:t> right parenthesis </a:t>
            </a:r>
          </a:p>
          <a:p>
            <a:r>
              <a:rPr lang="en-US" dirty="0"/>
              <a:t>right brace </a:t>
            </a:r>
          </a:p>
          <a:p>
            <a:r>
              <a:rPr lang="en-US" dirty="0"/>
              <a:t>return left parenthesis msg dot </a:t>
            </a:r>
            <a:r>
              <a:rPr lang="en-US" dirty="0" err="1"/>
              <a:t>wParam</a:t>
            </a:r>
            <a:r>
              <a:rPr lang="en-US" dirty="0"/>
              <a:t> right parenthesis semicolon </a:t>
            </a:r>
          </a:p>
          <a:p>
            <a:r>
              <a:rPr lang="en-US" dirty="0"/>
              <a:t>forward slash asterisk Declarations go here asterisk forward slash </a:t>
            </a:r>
          </a:p>
          <a:p>
            <a:r>
              <a:rPr lang="en-US" dirty="0"/>
              <a:t>switch left parenthesis message right parenthesis left brace </a:t>
            </a:r>
          </a:p>
          <a:p>
            <a:r>
              <a:rPr lang="en-US" dirty="0"/>
              <a:t>case WM underscore CREATE colon ellipsis semicolon return ellipsis semicolon forward asterisk create window asterisk forward slash </a:t>
            </a:r>
          </a:p>
          <a:p>
            <a:r>
              <a:rPr lang="en-US" dirty="0"/>
              <a:t>case WM underscore PAINT colon ellipsis semicolon return ellipsis semicolon forward asterisk repaint contents of window asterisk forward slash </a:t>
            </a:r>
          </a:p>
          <a:p>
            <a:r>
              <a:rPr lang="en-US" dirty="0"/>
              <a:t>case WM underscore DESTROY colon ellipsis semicolon return ellipsis semicolon forward asterisk destroy window asterisk forward slash </a:t>
            </a:r>
          </a:p>
          <a:p>
            <a:r>
              <a:rPr lang="en-US" dirty="0"/>
              <a:t>right brace </a:t>
            </a:r>
          </a:p>
          <a:p>
            <a:r>
              <a:rPr lang="en-US" dirty="0"/>
              <a:t>return left parenthesis </a:t>
            </a:r>
            <a:r>
              <a:rPr lang="en-US" dirty="0" err="1"/>
              <a:t>DefWindowProc</a:t>
            </a:r>
            <a:r>
              <a:rPr lang="en-US" dirty="0"/>
              <a:t> left parenthesis </a:t>
            </a:r>
            <a:r>
              <a:rPr lang="en-US" dirty="0" err="1"/>
              <a:t>hwnd</a:t>
            </a:r>
            <a:r>
              <a:rPr lang="en-US" dirty="0"/>
              <a:t> comma message comma </a:t>
            </a:r>
            <a:r>
              <a:rPr lang="en-US" dirty="0" err="1"/>
              <a:t>wParam</a:t>
            </a:r>
            <a:r>
              <a:rPr lang="en-US" dirty="0"/>
              <a:t> comma </a:t>
            </a:r>
            <a:r>
              <a:rPr lang="en-US" dirty="0" err="1"/>
              <a:t>IParam</a:t>
            </a:r>
            <a:r>
              <a:rPr lang="en-US" dirty="0"/>
              <a:t> right parenthesis right parenthesis semicolon forward slash asterisk default asterisk forward slash </a:t>
            </a:r>
          </a:p>
          <a:p>
            <a:r>
              <a:rPr lang="en-US" dirty="0"/>
              <a:t>right brace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65903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illustrates a rectangle containing nine columns and eight rows. The column is numbered from 0 to 8 and rows are numbered from 0 to 7. Columns 2 to 7 in the second row and fourth row are shaded in dark. Row 2, 3 of column 2, and column 6 are also shaded in dark. Columns 3, 4, and 5 of the second and third row are shaded in a light color.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35428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Window 1 containing 27 columns and 16 rows is shown here. The columns 0 to 8, and rows 0 to 8 are marked on the window. The letters A B C is written on the window screen. The second window is labeled window 2 which is empty and contains 16 rows and 16 columns.</a:t>
            </a:r>
          </a:p>
          <a:p>
            <a:r>
              <a:rPr lang="en-US" dirty="0"/>
              <a:t>Part b: Window 1 containing 27 columns and 16 rows is shown here. The columns 0 to 8, and rows 0 to 8 are marked on the window. The letters A B C is written on the window screen. The second window is labeled window 2 and contains 16 rows and 16 columns. The letter A is written on it.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832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horizontal axis is labeled time and ranges from 0 to T in increments of T by 2 units. The vertical axis is labeled power and ranges from 0 to 1.00 in increments of 0.25 units.</a:t>
            </a:r>
          </a:p>
          <a:p>
            <a:r>
              <a:rPr lang="en-US" dirty="0"/>
              <a:t>Figure a: The rectangular curve starts at (0, 1.00), moves toward the right until (T by 2, 1.00), then drops downward and ends at (T by 2, 0). The area inside the curve is shaded.</a:t>
            </a:r>
          </a:p>
          <a:p>
            <a:r>
              <a:rPr lang="en-US" dirty="0"/>
              <a:t>Figure b: The rectangular curve starts at (0, 0.25), moves toward the right until (T, 0.25), then drops downward and ends at (T, 0). The area under the curve is shaded.</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90777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273090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de-DE" altLang="en-US">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87</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a: The blocks labeled C P U, Memory, and I slash O are arranged from left to right. Connection lines labeled all addresses (memory and I slash O) go here, from the bottom of each line are connected to a bus.</a:t>
            </a:r>
          </a:p>
          <a:p>
            <a:r>
              <a:rPr lang="en-US" dirty="0"/>
              <a:t>Figure b: The blocks labeled C P U, Memory, and I slash O are arranged from left to right and connected from the bottom to a bus. Here the C P U block and memory block is connected by a bus which is labeled C P U reads and writes of memory go over this high bandwidth bus. The text labeled This memory port is to allow I slash O devices access to memory points to the memory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726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Ken Thompson and Dennis Ritchie developed a simpler O S which they called UNICS (later: UNIX). Many students studied it, especially when John Lions published a line-by-line commentary of the source code. This comment is found in the source. It has become famous.</a:t>
            </a:r>
          </a:p>
          <a:p>
            <a:pPr marL="0" lvl="0" indent="0" algn="l" rtl="0">
              <a:spcBef>
                <a:spcPts val="0"/>
              </a:spcBef>
              <a:spcAft>
                <a:spcPts val="0"/>
              </a:spcAft>
              <a:buNone/>
            </a:pPr>
            <a:r>
              <a:rPr lang="en-US" dirty="0"/>
              <a:t>Image 1 from: https://cdn1.vogel.de/unsafe/fit-in/1000x0/images.vogel.de/vogelonline/bdb/1717400/1717458/original.jpg</a:t>
            </a:r>
          </a:p>
          <a:p>
            <a:pPr marL="0" lvl="0" indent="0" algn="l" rtl="0">
              <a:spcBef>
                <a:spcPts val="0"/>
              </a:spcBef>
              <a:spcAft>
                <a:spcPts val="0"/>
              </a:spcAft>
              <a:buNone/>
            </a:pPr>
            <a:r>
              <a:rPr lang="en-US" dirty="0"/>
              <a:t>Image 2 from: https://upload.wikimedia.org/wikipedia/commons/thumb/5/50/Lions_Commentary_Unix.jpeg/330px-Lions_Commentary_Unix.jpeg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94526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noProof="0" dirty="0">
                <a:latin typeface="Arial" panose="020B0604020202020204" pitchFamily="34" charset="0"/>
                <a:cs typeface="Arial" panose="020B0604020202020204" pitchFamily="34" charset="0"/>
              </a:rPr>
              <a:t>Ken Thompson and Dennis Ritchie developed a simpler OS which they called UNICS (later: UNIX). Many students studied it, especially when John Lions published a line-by-line commentary of the source code. This comment is found in the source. It has become famous.</a:t>
            </a:r>
          </a:p>
          <a:p>
            <a:pPr marL="0" lvl="0" indent="0" algn="l" rtl="0">
              <a:spcBef>
                <a:spcPts val="0"/>
              </a:spcBef>
              <a:spcAft>
                <a:spcPts val="0"/>
              </a:spcAft>
              <a:buNone/>
            </a:pPr>
            <a:r>
              <a:rPr lang="en-US" sz="1200" noProof="0" dirty="0">
                <a:latin typeface="Arial" panose="020B0604020202020204" pitchFamily="34" charset="0"/>
                <a:cs typeface="Arial" panose="020B0604020202020204" pitchFamily="34" charset="0"/>
              </a:rPr>
              <a:t>Image 1 from: https://cdn1.vogel.de/unsafe/fit-in/1000x0/images.vogel.de/vogelonline/bdb/1717400/1717458/original.jpg</a:t>
            </a:r>
          </a:p>
          <a:p>
            <a:pPr marL="0" lvl="0" indent="0" algn="l" rtl="0">
              <a:spcBef>
                <a:spcPts val="0"/>
              </a:spcBef>
              <a:spcAft>
                <a:spcPts val="0"/>
              </a:spcAft>
              <a:buNone/>
            </a:pPr>
            <a:r>
              <a:rPr lang="en-US" sz="1200" noProof="0" dirty="0">
                <a:latin typeface="Arial" panose="020B0604020202020204" pitchFamily="34" charset="0"/>
                <a:cs typeface="Arial" panose="020B0604020202020204" pitchFamily="34" charset="0"/>
              </a:rPr>
              <a:t>Image 2 from: https://upload.wikimedia.org/wikipedia/commons/thumb/5/50/Lions_Commentary_Unix.jpeg/330px-Lions_Commentary_Unix.jpeg</a:t>
            </a:r>
          </a:p>
          <a:p>
            <a:pPr marL="0" lvl="0" indent="0" algn="l" rtl="0">
              <a:spcBef>
                <a:spcPts val="0"/>
              </a:spcBef>
              <a:spcAft>
                <a:spcPts val="0"/>
              </a:spcAft>
              <a:buNone/>
            </a:pPr>
            <a:endParaRPr lang="en-US" sz="1200" noProof="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1200" noProof="0" dirty="0">
                <a:latin typeface="Arial" panose="020B0604020202020204" pitchFamily="34" charset="0"/>
                <a:cs typeface="Arial" panose="020B0604020202020204" pitchFamily="34" charset="0"/>
              </a:rPr>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table has 5 columns and 11 rows. The data are as follows: Row 1 is divided into 6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Row 1: Display subsystem; 0 times 4804 F B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0 times 4804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D S I. The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are as follows: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D S I; 0 times 4805 0000; 0 times 4805 03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Display subsystem top.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Display subsystem top; 0 times 4805 0400; 0 times 4805 07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Display controller.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3: Display controller; 0 times 4805 0800; 0 times 4805 0 B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R F B I.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R F B I; 0 times 4805 0 C 00; 0 times 4805 0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K B; Video encoder.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5: Video encoder; 0 times 4805 1000; 0 times 4805 1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2: Reserved; 0 times 4805 2000; 0 times 4805 5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16 K B; Reserved. Row 2: Reserved; 0 times 4805 2000; 0 times 4805 5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16 K B; Reserved. Row 3 is divided into two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Row 3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s D M A; 0 times 4805 6000; 0 times 4805 6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3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4805 7000; 0 times 4805 7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4: Reserved; 0 times 4805 8000; 0 times 4805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32 K B; Reserved. Row 5 has two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Row 5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I 2 C 3; 0 times 4806 0000; 0 times 4806 0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6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1000; 0 times 4806 1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Rows 7 and 8 also have two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each. Row 7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U S B T L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L</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0 times 4806 2000; 0 times 4806 2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7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3000; 0 times 4806 3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8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H S U S B HOST; 0 times 4806 4000; 0 times 4806 4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8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5000; 0 times 4806 5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9: Reserved; 0 times 4806 6000; 0 times 4806 9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16 K B; Reserved. Rows 10 and 11 have two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each. Row 10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UART 1; 0 times 4806 A 000; 0 times 4806 A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10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B 000; 0 times 4806 B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11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UART 2; 0 times 4806 C 000; 0 times 4806 C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Module. Row 11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subrow</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2: blank; 0 times 4806 D 000; 0 times 4806 D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4 K B; L 4 interconnect. Row 12: Reserved; 0 times 4806 E 000; 0 times 4806 F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8 K B; Reserved.</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2539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8/7/2023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060825"/>
            <a:ext cx="10972800" cy="497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DE2378D-EA9A-986B-BAD5-61ECF26BBF86}"/>
              </a:ext>
            </a:extLst>
          </p:cNvPr>
          <p:cNvSpPr>
            <a:spLocks noGrp="1"/>
          </p:cNvSpPr>
          <p:nvPr>
            <p:ph sz="quarter" idx="19"/>
          </p:nvPr>
        </p:nvSpPr>
        <p:spPr>
          <a:xfrm>
            <a:off x="609600" y="5621338"/>
            <a:ext cx="10972800" cy="438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3FE159A5-7755-8CFC-BB8D-D91790603ECE}"/>
              </a:ext>
            </a:extLst>
          </p:cNvPr>
          <p:cNvSpPr>
            <a:spLocks noGrp="1"/>
          </p:cNvSpPr>
          <p:nvPr>
            <p:ph sz="quarter" idx="20"/>
          </p:nvPr>
        </p:nvSpPr>
        <p:spPr>
          <a:xfrm>
            <a:off x="609600" y="6118225"/>
            <a:ext cx="10972800" cy="438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296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pic>
        <p:nvPicPr>
          <p:cNvPr id="8" name="Picture Placeholder 11" descr="Pearson Logo">
            <a:extLst>
              <a:ext uri="{FF2B5EF4-FFF2-40B4-BE49-F238E27FC236}">
                <a16:creationId xmlns:a16="http://schemas.microsoft.com/office/drawing/2014/main" id="{A8ACCA18-3B43-4703-AFBB-BFA77C6D763D}"/>
              </a:ext>
            </a:extLst>
          </p:cNvPr>
          <p:cNvPicPr>
            <a:picLocks noChangeAspect="1"/>
          </p:cNvPicPr>
          <p:nvPr userDrawn="1"/>
        </p:nvPicPr>
        <p:blipFill>
          <a:blip r:embed="rId16"/>
          <a:srcRect/>
          <a:stretch/>
        </p:blipFill>
        <p:spPr>
          <a:xfrm>
            <a:off x="518677" y="6420738"/>
            <a:ext cx="948533" cy="298884"/>
          </a:xfrm>
          <a:prstGeom prst="rect">
            <a:avLst/>
          </a:prstGeom>
        </p:spPr>
      </p:pic>
      <p:sp>
        <p:nvSpPr>
          <p:cNvPr id="9" name="Content Placeholder 7">
            <a:extLst>
              <a:ext uri="{FF2B5EF4-FFF2-40B4-BE49-F238E27FC236}">
                <a16:creationId xmlns:a16="http://schemas.microsoft.com/office/drawing/2014/main" id="{7C62C76D-699F-4076-9BB2-74E6B97AF1FC}"/>
              </a:ext>
            </a:extLst>
          </p:cNvPr>
          <p:cNvSpPr txBox="1">
            <a:spLocks/>
          </p:cNvSpPr>
          <p:nvPr userDrawn="1"/>
        </p:nvSpPr>
        <p:spPr>
          <a:xfrm>
            <a:off x="5089068" y="6459030"/>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spTree>
  </p:cSld>
  <p:clrMap bg1="lt1" tx1="dk1" bg2="dk2" tx2="lt2" accent1="accent1" accent2="accent2" accent3="accent3" accent4="accent4" accent5="accent5" accent6="accent6" hlink="hlink" folHlink="folHlink"/>
  <p:sldLayoutIdLst>
    <p:sldLayoutId id="2147483683" r:id="rId1"/>
    <p:sldLayoutId id="2147483650" r:id="rId2"/>
    <p:sldLayoutId id="2147483682" r:id="rId3"/>
    <p:sldLayoutId id="2147483684" r:id="rId4"/>
    <p:sldLayoutId id="2147483680" r:id="rId5"/>
    <p:sldLayoutId id="2147483676" r:id="rId6"/>
    <p:sldLayoutId id="2147483677" r:id="rId7"/>
    <p:sldLayoutId id="2147483678" r:id="rId8"/>
    <p:sldLayoutId id="2147483679" r:id="rId9"/>
    <p:sldLayoutId id="2147483671" r:id="rId10"/>
    <p:sldLayoutId id="2147483673" r:id="rId11"/>
    <p:sldLayoutId id="2147483670" r:id="rId12"/>
    <p:sldLayoutId id="2147483669"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oleObject" Target="../embeddings/oleObject4.bin"/><Relationship Id="rId5" Type="http://schemas.openxmlformats.org/officeDocument/2006/relationships/image" Target="../media/image9.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6.bin"/><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6.wmf"/><Relationship Id="rId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6.bin"/><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39.wmf"/><Relationship Id="rId4" Type="http://schemas.openxmlformats.org/officeDocument/2006/relationships/oleObject" Target="../embeddings/oleObject7.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56.wmf"/><Relationship Id="rId2" Type="http://schemas.openxmlformats.org/officeDocument/2006/relationships/notesSlide" Target="../notesSlides/notesSlide66.xml"/><Relationship Id="rId16" Type="http://schemas.openxmlformats.org/officeDocument/2006/relationships/image" Target="../media/image58.wmf"/><Relationship Id="rId1" Type="http://schemas.openxmlformats.org/officeDocument/2006/relationships/slideLayout" Target="../slideLayouts/slideLayout7.xml"/><Relationship Id="rId6" Type="http://schemas.openxmlformats.org/officeDocument/2006/relationships/image" Target="../media/image53.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11.bin"/><Relationship Id="rId14" Type="http://schemas.openxmlformats.org/officeDocument/2006/relationships/image" Target="../media/image57.wmf"/></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23347" y="232624"/>
            <a:ext cx="11152715" cy="590349"/>
          </a:xfrm>
        </p:spPr>
        <p:txBody>
          <a:bodyPr wrap="square" lIns="0" tIns="18000" rIns="0" bIns="18000" anchor="ctr" anchorCtr="0">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14721" y="1019606"/>
            <a:ext cx="11152715"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568391" y="1587994"/>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099941" y="2914341"/>
            <a:ext cx="1672459" cy="498016"/>
          </a:xfrm>
        </p:spPr>
        <p:txBody>
          <a:bodyPr wrap="square" lIns="0" tIns="18000" rIns="0" bIns="18000" anchor="ctr" anchorCtr="0">
            <a:spAutoFit/>
          </a:bodyPr>
          <a:lstStyle/>
          <a:p>
            <a:pPr indent="-101600"/>
            <a:r>
              <a:rPr lang="en-US" dirty="0"/>
              <a:t>Chapter 5</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099941" y="3713269"/>
            <a:ext cx="1672459" cy="374906"/>
          </a:xfrm>
        </p:spPr>
        <p:txBody>
          <a:bodyPr wrap="square" lIns="0" tIns="18000" rIns="0" bIns="18000" anchor="ctr" anchorCtr="0">
            <a:spAutoFit/>
          </a:bodyPr>
          <a:lstStyle/>
          <a:p>
            <a:pPr indent="-101600"/>
            <a:r>
              <a:rPr lang="en-US" dirty="0"/>
              <a:t>Input /Output</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18677" y="6420738"/>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89068" y="6459029"/>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5" y="261791"/>
            <a:ext cx="11152748" cy="559572"/>
          </a:xfrm>
        </p:spPr>
        <p:txBody>
          <a:bodyPr wrap="square" lIns="0" tIns="18000" rIns="0" bIns="18000" anchor="ctr" anchorCtr="0">
            <a:spAutoFit/>
          </a:bodyPr>
          <a:lstStyle/>
          <a:p>
            <a:r>
              <a:rPr lang="en-US" sz="3400" noProof="0" dirty="0"/>
              <a:t>Accessing I/O Registers </a:t>
            </a:r>
            <a:r>
              <a:rPr lang="en-US" sz="2600" dirty="0"/>
              <a:t>(2 of 3)</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3315" y="1031144"/>
            <a:ext cx="7039535" cy="1836844"/>
          </a:xfrm>
        </p:spPr>
        <p:txBody>
          <a:bodyPr wrap="square" lIns="0" tIns="18000" rIns="0" bIns="18000" anchor="ctr" anchorCtr="0">
            <a:spAutoFit/>
          </a:bodyPr>
          <a:lstStyle/>
          <a:p>
            <a:pPr marL="0" indent="0">
              <a:spcBef>
                <a:spcPts val="600"/>
              </a:spcBef>
              <a:buNone/>
            </a:pPr>
            <a:r>
              <a:rPr lang="en-US" sz="2800" b="1" dirty="0"/>
              <a:t>Memory-mapped I/O (</a:t>
            </a:r>
            <a:r>
              <a:rPr lang="en-US" sz="2800" b="1" spc="-300" dirty="0"/>
              <a:t>M </a:t>
            </a:r>
            <a:r>
              <a:rPr lang="en-US" sz="2800" b="1" spc="-300" dirty="0" err="1"/>
              <a:t>M</a:t>
            </a:r>
            <a:r>
              <a:rPr lang="en-US" sz="2800" b="1" spc="-300" dirty="0"/>
              <a:t> I </a:t>
            </a:r>
            <a:r>
              <a:rPr lang="en-US" sz="2800" b="1" dirty="0"/>
              <a:t>O)</a:t>
            </a:r>
          </a:p>
          <a:p>
            <a:pPr marL="342900" indent="-342900">
              <a:spcBef>
                <a:spcPts val="600"/>
              </a:spcBef>
            </a:pPr>
            <a:r>
              <a:rPr lang="en-US" sz="2800" dirty="0"/>
              <a:t>I/O Registers are mapped into addresses of main memory and accessed like memory</a:t>
            </a:r>
          </a:p>
        </p:txBody>
      </p:sp>
      <p:sp>
        <p:nvSpPr>
          <p:cNvPr id="3" name="Content Placeholder 2">
            <a:extLst>
              <a:ext uri="{FF2B5EF4-FFF2-40B4-BE49-F238E27FC236}">
                <a16:creationId xmlns:a16="http://schemas.microsoft.com/office/drawing/2014/main" id="{B5E1FED6-ECAF-F625-64A1-C362A1B99A0C}"/>
              </a:ext>
            </a:extLst>
          </p:cNvPr>
          <p:cNvSpPr>
            <a:spLocks noGrp="1"/>
          </p:cNvSpPr>
          <p:nvPr>
            <p:ph sz="quarter" idx="14"/>
          </p:nvPr>
        </p:nvSpPr>
        <p:spPr>
          <a:xfrm>
            <a:off x="523315" y="3434272"/>
            <a:ext cx="7372910" cy="975070"/>
          </a:xfrm>
        </p:spPr>
        <p:txBody>
          <a:bodyPr wrap="square" lIns="0" tIns="18000" rIns="0" bIns="18000" anchor="ctr" anchorCtr="0">
            <a:spAutoFit/>
          </a:bodyPr>
          <a:lstStyle/>
          <a:p>
            <a:pPr marL="0" indent="0">
              <a:spcBef>
                <a:spcPts val="600"/>
              </a:spcBef>
              <a:buNone/>
            </a:pPr>
            <a:r>
              <a:rPr lang="en-US" sz="2800" dirty="0">
                <a:latin typeface="Consolas" panose="020B0609020204030204" pitchFamily="49" charset="0"/>
                <a:sym typeface="Consolas"/>
              </a:rPr>
              <a:t>mov 0x278, a</a:t>
            </a:r>
            <a:r>
              <a:rPr lang="en-US" sz="100" dirty="0">
                <a:latin typeface="Consolas" panose="020B0609020204030204" pitchFamily="49" charset="0"/>
                <a:sym typeface="Consolas"/>
              </a:rPr>
              <a:t> </a:t>
            </a:r>
            <a:r>
              <a:rPr lang="en-US" sz="2800" dirty="0">
                <a:latin typeface="Consolas" panose="020B0609020204030204" pitchFamily="49" charset="0"/>
                <a:sym typeface="Consolas"/>
              </a:rPr>
              <a:t>x   </a:t>
            </a:r>
            <a:r>
              <a:rPr lang="en-US" sz="100" dirty="0">
                <a:latin typeface="Consolas" panose="020B0609020204030204" pitchFamily="49" charset="0"/>
                <a:sym typeface="Consolas"/>
              </a:rPr>
              <a:t>hash</a:t>
            </a:r>
            <a:r>
              <a:rPr lang="en-US" sz="2800" dirty="0">
                <a:latin typeface="Consolas" panose="020B0609020204030204" pitchFamily="49" charset="0"/>
                <a:sym typeface="Consolas"/>
              </a:rPr>
              <a:t> store value of a</a:t>
            </a:r>
            <a:r>
              <a:rPr lang="en-US" sz="100" dirty="0">
                <a:latin typeface="Consolas" panose="020B0609020204030204" pitchFamily="49" charset="0"/>
                <a:sym typeface="Consolas"/>
              </a:rPr>
              <a:t> </a:t>
            </a:r>
            <a:r>
              <a:rPr lang="en-US" sz="2800" dirty="0">
                <a:latin typeface="Consolas" panose="020B0609020204030204" pitchFamily="49" charset="0"/>
                <a:sym typeface="Consolas"/>
              </a:rPr>
              <a:t>x</a:t>
            </a:r>
          </a:p>
          <a:p>
            <a:pPr marL="0" indent="0">
              <a:spcBef>
                <a:spcPts val="600"/>
              </a:spcBef>
              <a:buNone/>
            </a:pPr>
            <a:r>
              <a:rPr lang="en-US" sz="2800" dirty="0">
                <a:latin typeface="Consolas" panose="020B0609020204030204" pitchFamily="49" charset="0"/>
                <a:sym typeface="Consolas"/>
              </a:rPr>
              <a:t>                </a:t>
            </a:r>
            <a:r>
              <a:rPr lang="en-US" sz="100" dirty="0">
                <a:latin typeface="Consolas" panose="020B0609020204030204" pitchFamily="49" charset="0"/>
                <a:sym typeface="Consolas"/>
              </a:rPr>
              <a:t>hash</a:t>
            </a:r>
            <a:r>
              <a:rPr lang="en-US" sz="2800" dirty="0">
                <a:latin typeface="Consolas" panose="020B0609020204030204" pitchFamily="49" charset="0"/>
                <a:sym typeface="Consolas"/>
              </a:rPr>
              <a:t> to address 0x278</a:t>
            </a:r>
            <a:endParaRPr lang="en-US" sz="2800" dirty="0">
              <a:latin typeface="Consolas" panose="020B0609020204030204" pitchFamily="49" charset="0"/>
            </a:endParaRPr>
          </a:p>
        </p:txBody>
      </p:sp>
      <p:pic>
        <p:nvPicPr>
          <p:cNvPr id="5" name="Picture 4" descr="The figure is titled one address space. It consists of a block that is divided into a smaller upper segment and a larger lower segment. The upper segment is shaded.">
            <a:extLst>
              <a:ext uri="{FF2B5EF4-FFF2-40B4-BE49-F238E27FC236}">
                <a16:creationId xmlns:a16="http://schemas.microsoft.com/office/drawing/2014/main" id="{6FDF0CC1-CBE8-059F-CE02-13B51592CB30}"/>
              </a:ext>
            </a:extLst>
          </p:cNvPr>
          <p:cNvPicPr>
            <a:picLocks noChangeAspect="1"/>
          </p:cNvPicPr>
          <p:nvPr/>
        </p:nvPicPr>
        <p:blipFill rotWithShape="1">
          <a:blip r:embed="rId3"/>
          <a:srcRect l="41610" r="33221"/>
          <a:stretch/>
        </p:blipFill>
        <p:spPr>
          <a:xfrm>
            <a:off x="8421805" y="1470532"/>
            <a:ext cx="2883035" cy="3891096"/>
          </a:xfrm>
          <a:prstGeom prst="rect">
            <a:avLst/>
          </a:prstGeom>
        </p:spPr>
      </p:pic>
      <p:sp>
        <p:nvSpPr>
          <p:cNvPr id="4" name="Content Placeholder 3">
            <a:extLst>
              <a:ext uri="{FF2B5EF4-FFF2-40B4-BE49-F238E27FC236}">
                <a16:creationId xmlns:a16="http://schemas.microsoft.com/office/drawing/2014/main" id="{53556701-6D2B-DDE6-D414-4B69D790ADAC}"/>
              </a:ext>
            </a:extLst>
          </p:cNvPr>
          <p:cNvSpPr>
            <a:spLocks noGrp="1"/>
          </p:cNvSpPr>
          <p:nvPr>
            <p:ph sz="quarter" idx="15"/>
          </p:nvPr>
        </p:nvSpPr>
        <p:spPr>
          <a:xfrm>
            <a:off x="8066447" y="5492353"/>
            <a:ext cx="3609868" cy="313350"/>
          </a:xfrm>
        </p:spPr>
        <p:txBody>
          <a:bodyPr wrap="square" lIns="0" tIns="18000" rIns="0" bIns="18000" anchor="ctr" anchorCtr="0">
            <a:spAutoFit/>
          </a:bodyPr>
          <a:lstStyle/>
          <a:p>
            <a:pPr marL="0" indent="0">
              <a:spcBef>
                <a:spcPts val="600"/>
              </a:spcBef>
              <a:buNone/>
            </a:pPr>
            <a:r>
              <a:rPr lang="en-US" sz="1800" dirty="0"/>
              <a:t>Figure 5.2 (b) Memory-mapped I/O.</a:t>
            </a:r>
          </a:p>
        </p:txBody>
      </p:sp>
      <p:graphicFrame>
        <p:nvGraphicFramePr>
          <p:cNvPr id="6" name="Object 5">
            <a:extLst>
              <a:ext uri="{FF2B5EF4-FFF2-40B4-BE49-F238E27FC236}">
                <a16:creationId xmlns:a16="http://schemas.microsoft.com/office/drawing/2014/main" id="{D05AAB09-6553-51C0-3F87-EB2D135E974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62511565"/>
              </p:ext>
            </p:extLst>
          </p:nvPr>
        </p:nvGraphicFramePr>
        <p:xfrm>
          <a:off x="3598954" y="3536415"/>
          <a:ext cx="261933" cy="310104"/>
        </p:xfrm>
        <a:graphic>
          <a:graphicData uri="http://schemas.openxmlformats.org/presentationml/2006/ole">
            <mc:AlternateContent xmlns:mc="http://schemas.openxmlformats.org/markup-compatibility/2006">
              <mc:Choice xmlns:v="urn:schemas-microsoft-com:vml" Requires="v">
                <p:oleObj name="Equation" r:id="rId4" imgW="139680" imgH="164880" progId="Equation.DSMT4">
                  <p:embed/>
                </p:oleObj>
              </mc:Choice>
              <mc:Fallback>
                <p:oleObj name="Equation" r:id="rId4" imgW="139680" imgH="164880" progId="Equation.DSMT4">
                  <p:embed/>
                  <p:pic>
                    <p:nvPicPr>
                      <p:cNvPr id="6" name="Object 5">
                        <a:extLst>
                          <a:ext uri="{FF2B5EF4-FFF2-40B4-BE49-F238E27FC236}">
                            <a16:creationId xmlns:a16="http://schemas.microsoft.com/office/drawing/2014/main" id="{622F4A26-2153-DB00-1EFF-8F6F0E337ED0}"/>
                          </a:ext>
                          <a:ext uri="{C183D7F6-B498-43B3-948B-1728B52AA6E4}">
                            <adec:decorative xmlns:adec="http://schemas.microsoft.com/office/drawing/2017/decorative" val="1"/>
                          </a:ext>
                        </a:extLst>
                      </p:cNvPr>
                      <p:cNvPicPr/>
                      <p:nvPr/>
                    </p:nvPicPr>
                    <p:blipFill>
                      <a:blip r:embed="rId5"/>
                      <a:stretch>
                        <a:fillRect/>
                      </a:stretch>
                    </p:blipFill>
                    <p:spPr>
                      <a:xfrm>
                        <a:off x="3598954" y="3536415"/>
                        <a:ext cx="261933" cy="310104"/>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5946F51D-655C-F4C3-3CBA-04B1F557075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66797816"/>
              </p:ext>
            </p:extLst>
          </p:nvPr>
        </p:nvGraphicFramePr>
        <p:xfrm>
          <a:off x="3598954" y="3994764"/>
          <a:ext cx="261933" cy="310104"/>
        </p:xfrm>
        <a:graphic>
          <a:graphicData uri="http://schemas.openxmlformats.org/presentationml/2006/ole">
            <mc:AlternateContent xmlns:mc="http://schemas.openxmlformats.org/markup-compatibility/2006">
              <mc:Choice xmlns:v="urn:schemas-microsoft-com:vml" Requires="v">
                <p:oleObj name="Equation" r:id="rId6" imgW="139680" imgH="164880" progId="Equation.DSMT4">
                  <p:embed/>
                </p:oleObj>
              </mc:Choice>
              <mc:Fallback>
                <p:oleObj name="Equation" r:id="rId6" imgW="139680" imgH="164880" progId="Equation.DSMT4">
                  <p:embed/>
                  <p:pic>
                    <p:nvPicPr>
                      <p:cNvPr id="7" name="Object 6">
                        <a:extLst>
                          <a:ext uri="{FF2B5EF4-FFF2-40B4-BE49-F238E27FC236}">
                            <a16:creationId xmlns:a16="http://schemas.microsoft.com/office/drawing/2014/main" id="{6659466B-3D1A-717D-C826-807BE5BA4906}"/>
                          </a:ext>
                          <a:ext uri="{C183D7F6-B498-43B3-948B-1728B52AA6E4}">
                            <adec:decorative xmlns:adec="http://schemas.microsoft.com/office/drawing/2017/decorative" val="1"/>
                          </a:ext>
                        </a:extLst>
                      </p:cNvPr>
                      <p:cNvPicPr/>
                      <p:nvPr/>
                    </p:nvPicPr>
                    <p:blipFill>
                      <a:blip r:embed="rId5"/>
                      <a:stretch>
                        <a:fillRect/>
                      </a:stretch>
                    </p:blipFill>
                    <p:spPr>
                      <a:xfrm>
                        <a:off x="3598954" y="3994764"/>
                        <a:ext cx="261933" cy="310104"/>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30321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637" y="252262"/>
            <a:ext cx="11153426" cy="559572"/>
          </a:xfrm>
        </p:spPr>
        <p:txBody>
          <a:bodyPr wrap="square" lIns="0" tIns="18000" rIns="0" bIns="18000" anchor="ctr" anchorCtr="0">
            <a:spAutoFit/>
          </a:bodyPr>
          <a:lstStyle/>
          <a:p>
            <a:r>
              <a:rPr lang="en-US" sz="3400" noProof="0" dirty="0"/>
              <a:t>Accessing I/O Registers </a:t>
            </a:r>
            <a:r>
              <a:rPr lang="en-US" sz="2600" dirty="0"/>
              <a:t>(3 of 3)</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3315" y="1032771"/>
            <a:ext cx="11153426" cy="1482901"/>
          </a:xfrm>
        </p:spPr>
        <p:txBody>
          <a:bodyPr wrap="square" lIns="0" tIns="18000" rIns="0" bIns="18000" anchor="ctr" anchorCtr="0">
            <a:spAutoFit/>
          </a:bodyPr>
          <a:lstStyle/>
          <a:p>
            <a:pPr marL="0" indent="0">
              <a:spcBef>
                <a:spcPts val="600"/>
              </a:spcBef>
              <a:buNone/>
            </a:pPr>
            <a:r>
              <a:rPr lang="en-US" sz="2800" b="1" dirty="0"/>
              <a:t>Hybrid (</a:t>
            </a:r>
            <a:r>
              <a:rPr lang="en-US" sz="2800" b="1" spc="-350" dirty="0"/>
              <a:t>P M M I </a:t>
            </a:r>
            <a:r>
              <a:rPr lang="en-US" sz="2800" b="1" dirty="0"/>
              <a:t>O + </a:t>
            </a:r>
            <a:r>
              <a:rPr lang="en-US" sz="2800" b="1" spc="-350" dirty="0"/>
              <a:t>M M I </a:t>
            </a:r>
            <a:r>
              <a:rPr lang="en-US" sz="2800" b="1" dirty="0"/>
              <a:t>O)</a:t>
            </a:r>
          </a:p>
          <a:p>
            <a:pPr marL="342900" indent="-342900">
              <a:spcBef>
                <a:spcPts val="600"/>
              </a:spcBef>
            </a:pPr>
            <a:r>
              <a:rPr lang="en-US" sz="2800" dirty="0"/>
              <a:t>Both implementation can coexist on a given architecture</a:t>
            </a:r>
          </a:p>
          <a:p>
            <a:pPr marL="342900" indent="-342900">
              <a:spcBef>
                <a:spcPts val="600"/>
              </a:spcBef>
            </a:pPr>
            <a:r>
              <a:rPr lang="en-US" sz="2800" dirty="0"/>
              <a:t>Example: x86</a:t>
            </a:r>
          </a:p>
        </p:txBody>
      </p:sp>
      <p:pic>
        <p:nvPicPr>
          <p:cNvPr id="5" name="Picture 4" descr="The figure is titled two address spaces. It consists of a block that is divided into a smaller upper segment and a larger lower segment. The upper segment is shaded. Another small shaded block is placed next to the previous block">
            <a:extLst>
              <a:ext uri="{FF2B5EF4-FFF2-40B4-BE49-F238E27FC236}">
                <a16:creationId xmlns:a16="http://schemas.microsoft.com/office/drawing/2014/main" id="{6FDF0CC1-CBE8-059F-CE02-13B51592CB30}"/>
              </a:ext>
            </a:extLst>
          </p:cNvPr>
          <p:cNvPicPr>
            <a:picLocks noChangeAspect="1"/>
          </p:cNvPicPr>
          <p:nvPr/>
        </p:nvPicPr>
        <p:blipFill rotWithShape="1">
          <a:blip r:embed="rId2"/>
          <a:srcRect l="72255"/>
          <a:stretch/>
        </p:blipFill>
        <p:spPr>
          <a:xfrm>
            <a:off x="4768809" y="2600978"/>
            <a:ext cx="2672312" cy="3271803"/>
          </a:xfrm>
          <a:prstGeom prst="rect">
            <a:avLst/>
          </a:prstGeom>
        </p:spPr>
      </p:pic>
      <p:sp>
        <p:nvSpPr>
          <p:cNvPr id="3" name="Content Placeholder 2">
            <a:extLst>
              <a:ext uri="{FF2B5EF4-FFF2-40B4-BE49-F238E27FC236}">
                <a16:creationId xmlns:a16="http://schemas.microsoft.com/office/drawing/2014/main" id="{EBBEAA93-7BE7-486D-28C0-910E004653BB}"/>
              </a:ext>
            </a:extLst>
          </p:cNvPr>
          <p:cNvSpPr>
            <a:spLocks noGrp="1"/>
          </p:cNvSpPr>
          <p:nvPr>
            <p:ph sz="quarter" idx="14"/>
          </p:nvPr>
        </p:nvSpPr>
        <p:spPr>
          <a:xfrm>
            <a:off x="5018172" y="5993393"/>
            <a:ext cx="2163035" cy="313350"/>
          </a:xfrm>
        </p:spPr>
        <p:txBody>
          <a:bodyPr wrap="square" lIns="0" tIns="18000" rIns="0" bIns="18000" anchor="ctr" anchorCtr="0">
            <a:spAutoFit/>
          </a:bodyPr>
          <a:lstStyle/>
          <a:p>
            <a:pPr marL="0" indent="0">
              <a:spcBef>
                <a:spcPts val="600"/>
              </a:spcBef>
              <a:buNone/>
            </a:pPr>
            <a:r>
              <a:rPr lang="en-US" sz="1800" dirty="0"/>
              <a:t>Figure 5.2 (c) Hybrid.</a:t>
            </a:r>
          </a:p>
        </p:txBody>
      </p:sp>
    </p:spTree>
    <p:extLst>
      <p:ext uri="{BB962C8B-B14F-4D97-AF65-F5344CB8AC3E}">
        <p14:creationId xmlns:p14="http://schemas.microsoft.com/office/powerpoint/2010/main" val="3994804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5" y="262151"/>
            <a:ext cx="11152748" cy="559572"/>
          </a:xfrm>
        </p:spPr>
        <p:txBody>
          <a:bodyPr wrap="square" lIns="0" tIns="18000" rIns="0" bIns="18000" anchor="ctr" anchorCtr="0">
            <a:spAutoFit/>
          </a:bodyPr>
          <a:lstStyle/>
          <a:p>
            <a:r>
              <a:rPr lang="en-US" sz="3400" dirty="0"/>
              <a:t>Memory-Mapped I/O</a:t>
            </a:r>
          </a:p>
        </p:txBody>
      </p:sp>
      <p:pic>
        <p:nvPicPr>
          <p:cNvPr id="5" name="Picture 4" descr="The figure contains two parts labeled a: A single-bus architecture and b: A dual-bus memory architecture.&#10;Long description is available in notes, press F6">
            <a:extLst>
              <a:ext uri="{FF2B5EF4-FFF2-40B4-BE49-F238E27FC236}">
                <a16:creationId xmlns:a16="http://schemas.microsoft.com/office/drawing/2014/main" id="{6FDF0CC1-CBE8-059F-CE02-13B51592CB30}"/>
              </a:ext>
            </a:extLst>
          </p:cNvPr>
          <p:cNvPicPr>
            <a:picLocks noChangeAspect="1"/>
          </p:cNvPicPr>
          <p:nvPr/>
        </p:nvPicPr>
        <p:blipFill>
          <a:blip r:embed="rId3"/>
          <a:stretch/>
        </p:blipFill>
        <p:spPr>
          <a:xfrm>
            <a:off x="1283829" y="1185866"/>
            <a:ext cx="9636574" cy="395265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235501" y="5775302"/>
            <a:ext cx="7727650" cy="313352"/>
          </a:xfrm>
        </p:spPr>
        <p:txBody>
          <a:bodyPr wrap="square" lIns="0" tIns="18000" rIns="0" bIns="18000" anchor="ctr" anchorCtr="0">
            <a:spAutoFit/>
          </a:bodyPr>
          <a:lstStyle/>
          <a:p>
            <a:pPr marL="0" indent="0">
              <a:spcBef>
                <a:spcPts val="600"/>
              </a:spcBef>
              <a:buNone/>
            </a:pPr>
            <a:r>
              <a:rPr lang="en-US" sz="1800" dirty="0"/>
              <a:t>Figure 5.3 (a) A single-bus architecture. (b) A dual-bus memory architecture.</a:t>
            </a:r>
          </a:p>
        </p:txBody>
      </p:sp>
    </p:spTree>
    <p:extLst>
      <p:ext uri="{BB962C8B-B14F-4D97-AF65-F5344CB8AC3E}">
        <p14:creationId xmlns:p14="http://schemas.microsoft.com/office/powerpoint/2010/main" val="3279443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15" y="263929"/>
            <a:ext cx="11152748" cy="559572"/>
          </a:xfrm>
        </p:spPr>
        <p:txBody>
          <a:bodyPr wrap="square" lIns="0" tIns="18000" rIns="0" bIns="18000" anchor="ctr" anchorCtr="0">
            <a:spAutoFit/>
          </a:bodyPr>
          <a:lstStyle/>
          <a:p>
            <a:r>
              <a:rPr lang="en-US" sz="3400" spc="-500" dirty="0"/>
              <a:t>P M I </a:t>
            </a:r>
            <a:r>
              <a:rPr lang="en-US" sz="3400" noProof="0" dirty="0"/>
              <a:t>O Example (</a:t>
            </a:r>
            <a:r>
              <a:rPr lang="en-US" sz="3400" spc="-500" dirty="0"/>
              <a:t>I B </a:t>
            </a:r>
            <a:r>
              <a:rPr lang="en-US" sz="3400" noProof="0" dirty="0"/>
              <a:t>M </a:t>
            </a:r>
            <a:r>
              <a:rPr lang="en-US" sz="3400" spc="-500" dirty="0"/>
              <a:t>P </a:t>
            </a:r>
            <a:r>
              <a:rPr lang="en-US" sz="3400" noProof="0" dirty="0"/>
              <a:t>C)</a:t>
            </a:r>
          </a:p>
        </p:txBody>
      </p:sp>
      <p:graphicFrame>
        <p:nvGraphicFramePr>
          <p:cNvPr id="10" name="Table 10">
            <a:extLst>
              <a:ext uri="{FF2B5EF4-FFF2-40B4-BE49-F238E27FC236}">
                <a16:creationId xmlns:a16="http://schemas.microsoft.com/office/drawing/2014/main" id="{81F218A2-CD9A-BF9A-BE3F-9D7AF48AC57D}"/>
              </a:ext>
            </a:extLst>
          </p:cNvPr>
          <p:cNvGraphicFramePr>
            <a:graphicFrameLocks noGrp="1"/>
          </p:cNvGraphicFramePr>
          <p:nvPr>
            <p:extLst>
              <p:ext uri="{D42A27DB-BD31-4B8C-83A1-F6EECF244321}">
                <p14:modId xmlns:p14="http://schemas.microsoft.com/office/powerpoint/2010/main" val="1841844024"/>
              </p:ext>
            </p:extLst>
          </p:nvPr>
        </p:nvGraphicFramePr>
        <p:xfrm>
          <a:off x="2036617" y="1064488"/>
          <a:ext cx="8116742" cy="5029200"/>
        </p:xfrm>
        <a:graphic>
          <a:graphicData uri="http://schemas.openxmlformats.org/drawingml/2006/table">
            <a:tbl>
              <a:tblPr firstRow="1" bandRow="1">
                <a:tableStyleId>{40F9630F-82C1-40B7-BC3A-925EFCFF5E92}</a:tableStyleId>
              </a:tblPr>
              <a:tblGrid>
                <a:gridCol w="1482438">
                  <a:extLst>
                    <a:ext uri="{9D8B030D-6E8A-4147-A177-3AD203B41FA5}">
                      <a16:colId xmlns:a16="http://schemas.microsoft.com/office/drawing/2014/main" val="301726464"/>
                    </a:ext>
                  </a:extLst>
                </a:gridCol>
                <a:gridCol w="6634304">
                  <a:extLst>
                    <a:ext uri="{9D8B030D-6E8A-4147-A177-3AD203B41FA5}">
                      <a16:colId xmlns:a16="http://schemas.microsoft.com/office/drawing/2014/main" val="1077844657"/>
                    </a:ext>
                  </a:extLst>
                </a:gridCol>
              </a:tblGrid>
              <a:tr h="267155">
                <a:tc>
                  <a:txBody>
                    <a:bodyPr/>
                    <a:lstStyle/>
                    <a:p>
                      <a:r>
                        <a:rPr lang="en-US" sz="1200" b="1" dirty="0">
                          <a:solidFill>
                            <a:schemeClr val="tx1"/>
                          </a:solidFill>
                          <a:latin typeface="Consolas"/>
                          <a:ea typeface="Consolas"/>
                          <a:cs typeface="Consolas"/>
                          <a:sym typeface="Consolas"/>
                        </a:rPr>
                        <a:t>Port range</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a:solidFill>
                            <a:schemeClr val="tx1"/>
                          </a:solidFill>
                          <a:latin typeface="Consolas"/>
                          <a:ea typeface="Consolas"/>
                          <a:cs typeface="Consolas"/>
                          <a:sym typeface="Consolas"/>
                        </a:rPr>
                        <a:t>Summary</a:t>
                      </a:r>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0446725"/>
                  </a:ext>
                </a:extLst>
              </a:tr>
              <a:tr h="267155">
                <a:tc>
                  <a:txBody>
                    <a:bodyPr/>
                    <a:lstStyle/>
                    <a:p>
                      <a:r>
                        <a:rPr lang="en-US" sz="1200" dirty="0">
                          <a:solidFill>
                            <a:schemeClr val="dk1"/>
                          </a:solidFill>
                          <a:latin typeface="Consolas"/>
                          <a:ea typeface="Consolas"/>
                          <a:cs typeface="Consolas"/>
                          <a:sym typeface="Consolas"/>
                        </a:rPr>
                        <a:t>0x0000-0x001F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first legacy DMA controller, often used for transfers to floppies.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5726693"/>
                  </a:ext>
                </a:extLst>
              </a:tr>
              <a:tr h="267155">
                <a:tc>
                  <a:txBody>
                    <a:bodyPr/>
                    <a:lstStyle/>
                    <a:p>
                      <a:r>
                        <a:rPr lang="en-US" sz="1200" dirty="0">
                          <a:solidFill>
                            <a:schemeClr val="dk1"/>
                          </a:solidFill>
                          <a:latin typeface="Consolas"/>
                          <a:ea typeface="Consolas"/>
                          <a:cs typeface="Consolas"/>
                          <a:sym typeface="Consolas"/>
                        </a:rPr>
                        <a:t>0x0020-0x0021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first Programmable Interrupt Controller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744158"/>
                  </a:ext>
                </a:extLst>
              </a:tr>
              <a:tr h="267155">
                <a:tc>
                  <a:txBody>
                    <a:bodyPr/>
                    <a:lstStyle/>
                    <a:p>
                      <a:r>
                        <a:rPr lang="en-US" sz="1200" dirty="0">
                          <a:solidFill>
                            <a:schemeClr val="dk1"/>
                          </a:solidFill>
                          <a:latin typeface="Consolas"/>
                          <a:ea typeface="Consolas"/>
                          <a:cs typeface="Consolas"/>
                          <a:sym typeface="Consolas"/>
                        </a:rPr>
                        <a:t>0x0040-0x0047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P</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I</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T (Programmable Interval Timer)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6921891"/>
                  </a:ext>
                </a:extLst>
              </a:tr>
              <a:tr h="329369">
                <a:tc>
                  <a:txBody>
                    <a:bodyPr/>
                    <a:lstStyle/>
                    <a:p>
                      <a:r>
                        <a:rPr lang="en-US" sz="1200" dirty="0">
                          <a:solidFill>
                            <a:schemeClr val="dk1"/>
                          </a:solidFill>
                          <a:latin typeface="Consolas"/>
                          <a:ea typeface="Consolas"/>
                          <a:cs typeface="Consolas"/>
                          <a:sym typeface="Consolas"/>
                        </a:rPr>
                        <a:t>0x0060-0x0064</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US" sz="1200" dirty="0">
                          <a:solidFill>
                            <a:schemeClr val="dk1"/>
                          </a:solidFill>
                          <a:latin typeface="Consolas"/>
                          <a:ea typeface="Consolas"/>
                          <a:cs typeface="Consolas"/>
                          <a:sym typeface="Consolas"/>
                        </a:rPr>
                        <a:t>The "8042" PS/2 Controller or its predecessors, dealing with keyboards and mice.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9563089"/>
                  </a:ext>
                </a:extLst>
              </a:tr>
              <a:tr h="267155">
                <a:tc>
                  <a:txBody>
                    <a:bodyPr/>
                    <a:lstStyle/>
                    <a:p>
                      <a:r>
                        <a:rPr lang="en-US" sz="1200" dirty="0">
                          <a:solidFill>
                            <a:schemeClr val="dk1"/>
                          </a:solidFill>
                          <a:latin typeface="Consolas"/>
                          <a:ea typeface="Consolas"/>
                          <a:cs typeface="Consolas"/>
                          <a:sym typeface="Consolas"/>
                        </a:rPr>
                        <a:t>0x0070-0x0071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C</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M</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O</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S and RTC registers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119266"/>
                  </a:ext>
                </a:extLst>
              </a:tr>
              <a:tr h="267155">
                <a:tc>
                  <a:txBody>
                    <a:bodyPr/>
                    <a:lstStyle/>
                    <a:p>
                      <a:r>
                        <a:rPr lang="en-US" sz="1200" dirty="0">
                          <a:solidFill>
                            <a:schemeClr val="dk1"/>
                          </a:solidFill>
                          <a:latin typeface="Consolas"/>
                          <a:ea typeface="Consolas"/>
                          <a:cs typeface="Consolas"/>
                          <a:sym typeface="Consolas"/>
                        </a:rPr>
                        <a:t>0x0080-0x008F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D</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M</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(Page registers)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7285004"/>
                  </a:ext>
                </a:extLst>
              </a:tr>
              <a:tr h="267155">
                <a:tc>
                  <a:txBody>
                    <a:bodyPr/>
                    <a:lstStyle/>
                    <a:p>
                      <a:r>
                        <a:rPr lang="en-US" sz="1200" dirty="0">
                          <a:solidFill>
                            <a:schemeClr val="dk1"/>
                          </a:solidFill>
                          <a:latin typeface="Consolas"/>
                          <a:ea typeface="Consolas"/>
                          <a:cs typeface="Consolas"/>
                          <a:sym typeface="Consolas"/>
                        </a:rPr>
                        <a:t>0x0092 </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location of the fast A20 gate register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8391497"/>
                  </a:ext>
                </a:extLst>
              </a:tr>
              <a:tr h="267155">
                <a:tc>
                  <a:txBody>
                    <a:bodyPr/>
                    <a:lstStyle/>
                    <a:p>
                      <a:r>
                        <a:rPr lang="en-US" sz="1200" dirty="0">
                          <a:solidFill>
                            <a:schemeClr val="dk1"/>
                          </a:solidFill>
                          <a:latin typeface="Consolas"/>
                          <a:ea typeface="Consolas"/>
                          <a:cs typeface="Consolas"/>
                          <a:sym typeface="Consolas"/>
                        </a:rPr>
                        <a:t>0x00A0-0x00A1</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second P</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I</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C</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8794358"/>
                  </a:ext>
                </a:extLst>
              </a:tr>
              <a:tr h="267155">
                <a:tc>
                  <a:txBody>
                    <a:bodyPr/>
                    <a:lstStyle/>
                    <a:p>
                      <a:r>
                        <a:rPr lang="en-US" sz="1200" dirty="0">
                          <a:solidFill>
                            <a:schemeClr val="dk1"/>
                          </a:solidFill>
                          <a:latin typeface="Consolas"/>
                          <a:ea typeface="Consolas"/>
                          <a:cs typeface="Consolas"/>
                          <a:sym typeface="Consolas"/>
                        </a:rPr>
                        <a:t>0x00C0-0x00D</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second D</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M</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controller, often used for sound blasters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4503461"/>
                  </a:ext>
                </a:extLst>
              </a:tr>
              <a:tr h="267155">
                <a:tc>
                  <a:txBody>
                    <a:bodyPr/>
                    <a:lstStyle/>
                    <a:p>
                      <a:r>
                        <a:rPr lang="en-US" sz="1200" dirty="0">
                          <a:solidFill>
                            <a:schemeClr val="dk1"/>
                          </a:solidFill>
                          <a:latin typeface="Consolas"/>
                          <a:ea typeface="Consolas"/>
                          <a:cs typeface="Consolas"/>
                          <a:sym typeface="Consolas"/>
                        </a:rPr>
                        <a:t>0x0170-0x0177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secondary A</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T</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hard disk controller.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3327609"/>
                  </a:ext>
                </a:extLst>
              </a:tr>
              <a:tr h="267155">
                <a:tc>
                  <a:txBody>
                    <a:bodyPr/>
                    <a:lstStyle/>
                    <a:p>
                      <a:r>
                        <a:rPr lang="en-US" sz="1200" dirty="0">
                          <a:solidFill>
                            <a:schemeClr val="dk1"/>
                          </a:solidFill>
                          <a:latin typeface="Consolas"/>
                          <a:ea typeface="Consolas"/>
                          <a:cs typeface="Consolas"/>
                          <a:sym typeface="Consolas"/>
                        </a:rPr>
                        <a:t>0x01F0-0x01F7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The primary A</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T</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hard disk controller.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7709366"/>
                  </a:ext>
                </a:extLst>
              </a:tr>
              <a:tr h="267155">
                <a:tc>
                  <a:txBody>
                    <a:bodyPr/>
                    <a:lstStyle/>
                    <a:p>
                      <a:r>
                        <a:rPr lang="en-US" sz="1200" b="1" dirty="0">
                          <a:solidFill>
                            <a:schemeClr val="dk1"/>
                          </a:solidFill>
                          <a:latin typeface="Consolas"/>
                          <a:ea typeface="Consolas"/>
                          <a:cs typeface="Consolas"/>
                          <a:sym typeface="Consolas"/>
                        </a:rPr>
                        <a:t>0x0278-0x027A</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a:solidFill>
                            <a:schemeClr val="dk1"/>
                          </a:solidFill>
                          <a:latin typeface="Consolas"/>
                          <a:ea typeface="Consolas"/>
                          <a:cs typeface="Consolas"/>
                          <a:sym typeface="Consolas"/>
                        </a:rPr>
                        <a:t>Parallel port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1717962"/>
                  </a:ext>
                </a:extLst>
              </a:tr>
              <a:tr h="267155">
                <a:tc>
                  <a:txBody>
                    <a:bodyPr/>
                    <a:lstStyle/>
                    <a:p>
                      <a:r>
                        <a:rPr lang="en-US" sz="1200" b="1" dirty="0">
                          <a:solidFill>
                            <a:schemeClr val="dk1"/>
                          </a:solidFill>
                          <a:latin typeface="Consolas"/>
                          <a:ea typeface="Consolas"/>
                          <a:cs typeface="Consolas"/>
                          <a:sym typeface="Consolas"/>
                        </a:rPr>
                        <a:t>0x02F8-0x02FF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a:solidFill>
                            <a:schemeClr val="dk1"/>
                          </a:solidFill>
                          <a:latin typeface="Consolas"/>
                          <a:ea typeface="Consolas"/>
                          <a:cs typeface="Consolas"/>
                          <a:sym typeface="Consolas"/>
                        </a:rPr>
                        <a:t>Second parallel port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4989176"/>
                  </a:ext>
                </a:extLst>
              </a:tr>
              <a:tr h="267155">
                <a:tc>
                  <a:txBody>
                    <a:bodyPr/>
                    <a:lstStyle/>
                    <a:p>
                      <a:r>
                        <a:rPr lang="en-US" sz="1200" dirty="0">
                          <a:solidFill>
                            <a:schemeClr val="dk1"/>
                          </a:solidFill>
                          <a:latin typeface="Consolas"/>
                          <a:ea typeface="Consolas"/>
                          <a:cs typeface="Consolas"/>
                          <a:sym typeface="Consolas"/>
                        </a:rPr>
                        <a:t>0x03B0-0x03D</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US" sz="1200" dirty="0">
                          <a:solidFill>
                            <a:schemeClr val="dk1"/>
                          </a:solidFill>
                          <a:latin typeface="Consolas"/>
                          <a:ea typeface="Consolas"/>
                          <a:cs typeface="Consolas"/>
                          <a:sym typeface="Consolas"/>
                        </a:rPr>
                        <a:t>The range used for the I</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B</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M V</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G</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A, its direct predecessors, as well as any modern video card in legacy mode.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1700136"/>
                  </a:ext>
                </a:extLst>
              </a:tr>
              <a:tr h="267155">
                <a:tc>
                  <a:txBody>
                    <a:bodyPr/>
                    <a:lstStyle/>
                    <a:p>
                      <a:r>
                        <a:rPr lang="en-US" sz="1200" dirty="0">
                          <a:solidFill>
                            <a:schemeClr val="dk1"/>
                          </a:solidFill>
                          <a:latin typeface="Consolas"/>
                          <a:ea typeface="Consolas"/>
                          <a:cs typeface="Consolas"/>
                          <a:sym typeface="Consolas"/>
                        </a:rPr>
                        <a:t>0x03F0-0x03F7</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Floppy disk controller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506094"/>
                  </a:ext>
                </a:extLst>
              </a:tr>
              <a:tr h="267155">
                <a:tc>
                  <a:txBody>
                    <a:bodyPr/>
                    <a:lstStyle/>
                    <a:p>
                      <a:r>
                        <a:rPr lang="en-US" sz="1200" dirty="0">
                          <a:solidFill>
                            <a:schemeClr val="dk1"/>
                          </a:solidFill>
                          <a:latin typeface="Consolas"/>
                          <a:ea typeface="Consolas"/>
                          <a:cs typeface="Consolas"/>
                          <a:sym typeface="Consolas"/>
                        </a:rPr>
                        <a:t>0x03F8-0x03F</a:t>
                      </a:r>
                      <a:r>
                        <a:rPr lang="en-US" sz="100" dirty="0">
                          <a:solidFill>
                            <a:schemeClr val="dk1"/>
                          </a:solidFill>
                          <a:latin typeface="Consolas"/>
                          <a:ea typeface="Consolas"/>
                          <a:cs typeface="Consolas"/>
                          <a:sym typeface="Consolas"/>
                        </a:rPr>
                        <a:t> </a:t>
                      </a:r>
                      <a:r>
                        <a:rPr lang="en-US" sz="1200" dirty="0">
                          <a:solidFill>
                            <a:schemeClr val="dk1"/>
                          </a:solidFill>
                          <a:latin typeface="Consolas"/>
                          <a:ea typeface="Consolas"/>
                          <a:cs typeface="Consolas"/>
                          <a:sym typeface="Consolas"/>
                        </a:rPr>
                        <a:t>F</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dk1"/>
                          </a:solidFill>
                          <a:latin typeface="Consolas"/>
                          <a:ea typeface="Consolas"/>
                          <a:cs typeface="Consolas"/>
                          <a:sym typeface="Consolas"/>
                        </a:rPr>
                        <a:t>First serial port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6930983"/>
                  </a:ext>
                </a:extLst>
              </a:tr>
            </a:tbl>
          </a:graphicData>
        </a:graphic>
      </p:graphicFrame>
    </p:spTree>
    <p:extLst>
      <p:ext uri="{BB962C8B-B14F-4D97-AF65-F5344CB8AC3E}">
        <p14:creationId xmlns:p14="http://schemas.microsoft.com/office/powerpoint/2010/main" val="102430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15" y="263929"/>
            <a:ext cx="11152748" cy="559572"/>
          </a:xfrm>
        </p:spPr>
        <p:txBody>
          <a:bodyPr wrap="square" lIns="0" tIns="18000" rIns="0" bIns="18000" anchor="ctr" anchorCtr="0">
            <a:spAutoFit/>
          </a:bodyPr>
          <a:lstStyle/>
          <a:p>
            <a:r>
              <a:rPr lang="en-US" sz="3400" spc="-500" dirty="0"/>
              <a:t>M </a:t>
            </a:r>
            <a:r>
              <a:rPr lang="en-US" sz="3400" spc="-500" dirty="0" err="1"/>
              <a:t>M</a:t>
            </a:r>
            <a:r>
              <a:rPr lang="en-US" sz="3400" spc="-500" dirty="0"/>
              <a:t> I </a:t>
            </a:r>
            <a:r>
              <a:rPr lang="en-US" sz="3400" dirty="0"/>
              <a:t>O Example (</a:t>
            </a:r>
            <a:r>
              <a:rPr lang="en-US" sz="3400" spc="-500" dirty="0"/>
              <a:t>O M A </a:t>
            </a:r>
            <a:r>
              <a:rPr lang="en-US" sz="3400" dirty="0"/>
              <a:t>P 3)</a:t>
            </a:r>
          </a:p>
        </p:txBody>
      </p:sp>
      <p:pic>
        <p:nvPicPr>
          <p:cNvPr id="4" name="Picture 3" descr="A table lists the name(s) of the source component, the primary address, the secondary address, size, and the name of the destination component in columns.&#10;Long description is available in notes, press F6">
            <a:extLst>
              <a:ext uri="{FF2B5EF4-FFF2-40B4-BE49-F238E27FC236}">
                <a16:creationId xmlns:a16="http://schemas.microsoft.com/office/drawing/2014/main" id="{E4CEBD99-FF4A-170A-1290-5E24F840E2B7}"/>
              </a:ext>
            </a:extLst>
          </p:cNvPr>
          <p:cNvPicPr>
            <a:picLocks noChangeAspect="1"/>
          </p:cNvPicPr>
          <p:nvPr/>
        </p:nvPicPr>
        <p:blipFill>
          <a:blip r:embed="rId3"/>
          <a:stretch>
            <a:fillRect/>
          </a:stretch>
        </p:blipFill>
        <p:spPr>
          <a:xfrm>
            <a:off x="2020091" y="1044057"/>
            <a:ext cx="8124111" cy="5074692"/>
          </a:xfrm>
          <a:prstGeom prst="rect">
            <a:avLst/>
          </a:prstGeom>
        </p:spPr>
      </p:pic>
    </p:spTree>
    <p:extLst>
      <p:ext uri="{BB962C8B-B14F-4D97-AF65-F5344CB8AC3E}">
        <p14:creationId xmlns:p14="http://schemas.microsoft.com/office/powerpoint/2010/main" val="118823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15" y="254404"/>
            <a:ext cx="11152748" cy="559572"/>
          </a:xfrm>
        </p:spPr>
        <p:txBody>
          <a:bodyPr wrap="square" lIns="0" tIns="18000" rIns="0" bIns="18000" anchor="ctr" anchorCtr="0">
            <a:spAutoFit/>
          </a:bodyPr>
          <a:lstStyle/>
          <a:p>
            <a:r>
              <a:rPr lang="en-US" sz="3400" noProof="0" dirty="0"/>
              <a:t>Quiz </a:t>
            </a:r>
            <a:r>
              <a:rPr lang="en-US" sz="2600" dirty="0"/>
              <a:t>(1 of 3)</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4758" y="1196941"/>
            <a:ext cx="11152748" cy="898126"/>
          </a:xfrm>
        </p:spPr>
        <p:txBody>
          <a:bodyPr wrap="square" lIns="0" tIns="18000" rIns="0" bIns="18000" anchor="ctr" anchorCtr="0">
            <a:spAutoFit/>
          </a:bodyPr>
          <a:lstStyle/>
          <a:p>
            <a:pPr marL="0" indent="0">
              <a:buNone/>
            </a:pPr>
            <a:r>
              <a:rPr lang="en-US" sz="2800" i="1" dirty="0">
                <a:solidFill>
                  <a:srgbClr val="000000"/>
                </a:solidFill>
                <a:latin typeface="Arial" panose="020B0604020202020204" pitchFamily="34" charset="0"/>
              </a:rPr>
              <a:t>What mechanism (</a:t>
            </a:r>
            <a:r>
              <a:rPr lang="en-US" sz="2800" i="1" spc="-350" dirty="0">
                <a:solidFill>
                  <a:srgbClr val="000000"/>
                </a:solidFill>
                <a:latin typeface="Arial" panose="020B0604020202020204" pitchFamily="34" charset="0"/>
              </a:rPr>
              <a:t>P M I </a:t>
            </a:r>
            <a:r>
              <a:rPr lang="en-US" sz="2800" i="1" dirty="0">
                <a:solidFill>
                  <a:srgbClr val="000000"/>
                </a:solidFill>
                <a:latin typeface="Arial" panose="020B0604020202020204" pitchFamily="34" charset="0"/>
              </a:rPr>
              <a:t>O </a:t>
            </a:r>
            <a:r>
              <a:rPr lang="en-US" sz="2400" i="1" dirty="0">
                <a:solidFill>
                  <a:srgbClr val="000000"/>
                </a:solidFill>
                <a:latin typeface="Arial" panose="020B0604020202020204" pitchFamily="34" charset="0"/>
              </a:rPr>
              <a:t>v</a:t>
            </a:r>
            <a:r>
              <a:rPr lang="en-US" sz="100" i="1" dirty="0">
                <a:solidFill>
                  <a:srgbClr val="000000"/>
                </a:solidFill>
                <a:latin typeface="Arial" panose="020B0604020202020204" pitchFamily="34" charset="0"/>
              </a:rPr>
              <a:t>ersu</a:t>
            </a:r>
            <a:r>
              <a:rPr lang="en-US" sz="2400" i="1" dirty="0">
                <a:solidFill>
                  <a:srgbClr val="000000"/>
                </a:solidFill>
                <a:latin typeface="Arial" panose="020B0604020202020204" pitchFamily="34" charset="0"/>
              </a:rPr>
              <a:t>s. </a:t>
            </a:r>
            <a:r>
              <a:rPr lang="en-US" sz="2800" i="1" spc="-350" dirty="0">
                <a:solidFill>
                  <a:srgbClr val="000000"/>
                </a:solidFill>
                <a:latin typeface="Arial" panose="020B0604020202020204" pitchFamily="34" charset="0"/>
              </a:rPr>
              <a:t>M M I </a:t>
            </a:r>
            <a:r>
              <a:rPr lang="en-US" sz="2800" i="1" dirty="0">
                <a:solidFill>
                  <a:srgbClr val="000000"/>
                </a:solidFill>
                <a:latin typeface="Arial" panose="020B0604020202020204" pitchFamily="34" charset="0"/>
              </a:rPr>
              <a:t>O) is more flexible and efficient to implement device access control for unprivileged user processes?</a:t>
            </a:r>
            <a:endParaRPr lang="en-US" sz="2400" i="1" dirty="0">
              <a:solidFill>
                <a:srgbClr val="000000"/>
              </a:solidFill>
              <a:latin typeface="Arial" panose="020B0604020202020204" pitchFamily="34" charset="0"/>
            </a:endParaRPr>
          </a:p>
        </p:txBody>
      </p:sp>
    </p:spTree>
    <p:extLst>
      <p:ext uri="{BB962C8B-B14F-4D97-AF65-F5344CB8AC3E}">
        <p14:creationId xmlns:p14="http://schemas.microsoft.com/office/powerpoint/2010/main" val="347231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6381" y="268760"/>
            <a:ext cx="11149682" cy="559572"/>
          </a:xfrm>
        </p:spPr>
        <p:txBody>
          <a:bodyPr wrap="square" lIns="0" tIns="18000" rIns="0" bIns="18000" anchor="ctr" anchorCtr="0">
            <a:spAutoFit/>
          </a:bodyPr>
          <a:lstStyle/>
          <a:p>
            <a:r>
              <a:rPr lang="en-US" sz="3400" noProof="0" dirty="0"/>
              <a:t>Answer to Quiz </a:t>
            </a:r>
            <a:r>
              <a:rPr lang="en-US" sz="2600" dirty="0"/>
              <a:t>(1 of 3)</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26382" y="1207417"/>
            <a:ext cx="11149682" cy="898126"/>
          </a:xfrm>
        </p:spPr>
        <p:txBody>
          <a:bodyPr wrap="square" lIns="0" tIns="18000" rIns="0" bIns="18000" anchor="ctr" anchorCtr="0">
            <a:spAutoFit/>
          </a:bodyPr>
          <a:lstStyle/>
          <a:p>
            <a:pPr marL="0" indent="0">
              <a:buNone/>
            </a:pPr>
            <a:r>
              <a:rPr lang="en-US" sz="2800" i="1" dirty="0">
                <a:solidFill>
                  <a:srgbClr val="000000"/>
                </a:solidFill>
                <a:latin typeface="Arial" panose="020B0604020202020204" pitchFamily="34" charset="0"/>
              </a:rPr>
              <a:t>Q: What mechanism (</a:t>
            </a:r>
            <a:r>
              <a:rPr lang="en-US" sz="2800" i="1" spc="-350" dirty="0">
                <a:solidFill>
                  <a:srgbClr val="000000"/>
                </a:solidFill>
                <a:latin typeface="Arial" panose="020B0604020202020204" pitchFamily="34" charset="0"/>
              </a:rPr>
              <a:t>P M I </a:t>
            </a:r>
            <a:r>
              <a:rPr lang="en-US" sz="2800" i="1" dirty="0">
                <a:solidFill>
                  <a:srgbClr val="000000"/>
                </a:solidFill>
                <a:latin typeface="Arial" panose="020B0604020202020204" pitchFamily="34" charset="0"/>
              </a:rPr>
              <a:t>O </a:t>
            </a:r>
            <a:r>
              <a:rPr lang="en-US" sz="2400" i="1" dirty="0">
                <a:solidFill>
                  <a:srgbClr val="000000"/>
                </a:solidFill>
                <a:latin typeface="Arial" panose="020B0604020202020204" pitchFamily="34" charset="0"/>
              </a:rPr>
              <a:t>v</a:t>
            </a:r>
            <a:r>
              <a:rPr lang="en-US" sz="100" i="1" dirty="0">
                <a:solidFill>
                  <a:srgbClr val="000000"/>
                </a:solidFill>
                <a:latin typeface="Arial" panose="020B0604020202020204" pitchFamily="34" charset="0"/>
              </a:rPr>
              <a:t>ersu</a:t>
            </a:r>
            <a:r>
              <a:rPr lang="en-US" sz="2400" i="1" dirty="0">
                <a:solidFill>
                  <a:srgbClr val="000000"/>
                </a:solidFill>
                <a:latin typeface="Arial" panose="020B0604020202020204" pitchFamily="34" charset="0"/>
              </a:rPr>
              <a:t>s. </a:t>
            </a:r>
            <a:r>
              <a:rPr lang="en-US" sz="2800" i="1" spc="-350" dirty="0">
                <a:solidFill>
                  <a:srgbClr val="000000"/>
                </a:solidFill>
                <a:latin typeface="Arial" panose="020B0604020202020204" pitchFamily="34" charset="0"/>
              </a:rPr>
              <a:t>M M I </a:t>
            </a:r>
            <a:r>
              <a:rPr lang="en-US" sz="2800" i="1" dirty="0">
                <a:solidFill>
                  <a:srgbClr val="000000"/>
                </a:solidFill>
                <a:latin typeface="Arial" panose="020B0604020202020204" pitchFamily="34" charset="0"/>
              </a:rPr>
              <a:t>O) is more flexible and efficient to implement device access control for unprivileged user processes?</a:t>
            </a:r>
            <a:endParaRPr lang="en-US" sz="2400" i="1" dirty="0">
              <a:solidFill>
                <a:srgbClr val="000000"/>
              </a:solidFill>
              <a:latin typeface="Arial" panose="020B0604020202020204" pitchFamily="34" charset="0"/>
            </a:endParaRPr>
          </a:p>
        </p:txBody>
      </p:sp>
      <p:sp>
        <p:nvSpPr>
          <p:cNvPr id="8" name="Content Placeholder 7">
            <a:extLst>
              <a:ext uri="{FF2B5EF4-FFF2-40B4-BE49-F238E27FC236}">
                <a16:creationId xmlns:a16="http://schemas.microsoft.com/office/drawing/2014/main" id="{94E3618D-467F-6E3D-4605-6F1E9328BE31}"/>
              </a:ext>
            </a:extLst>
          </p:cNvPr>
          <p:cNvSpPr>
            <a:spLocks noGrp="1"/>
          </p:cNvSpPr>
          <p:nvPr>
            <p:ph sz="quarter" idx="14"/>
          </p:nvPr>
        </p:nvSpPr>
        <p:spPr>
          <a:xfrm>
            <a:off x="526381" y="2535643"/>
            <a:ext cx="11149682" cy="1329013"/>
          </a:xfrm>
        </p:spPr>
        <p:txBody>
          <a:bodyPr wrap="square" lIns="0" tIns="18000" rIns="0" bIns="18000" anchor="ctr" anchorCtr="0">
            <a:spAutoFit/>
          </a:bodyPr>
          <a:lstStyle/>
          <a:p>
            <a:pPr marL="0" indent="0">
              <a:buNone/>
            </a:pPr>
            <a:r>
              <a:rPr lang="en-US" sz="2800" i="1" dirty="0">
                <a:solidFill>
                  <a:srgbClr val="000000"/>
                </a:solidFill>
                <a:latin typeface="Arial" panose="020B0604020202020204" pitchFamily="34" charset="0"/>
              </a:rPr>
              <a:t>A: </a:t>
            </a:r>
            <a:r>
              <a:rPr lang="en-US" sz="2800" i="1" spc="-350" dirty="0">
                <a:solidFill>
                  <a:srgbClr val="000000"/>
                </a:solidFill>
                <a:latin typeface="Arial" panose="020B0604020202020204" pitchFamily="34" charset="0"/>
              </a:rPr>
              <a:t>M M I </a:t>
            </a:r>
            <a:r>
              <a:rPr lang="en-US" sz="2800" i="1" dirty="0">
                <a:solidFill>
                  <a:srgbClr val="000000"/>
                </a:solidFill>
                <a:latin typeface="Arial" panose="020B0604020202020204" pitchFamily="34" charset="0"/>
              </a:rPr>
              <a:t>O because mapping a page containing I/O ports can be handled by the normal virtual memory system. To allow a user access to a device, just map its control page into the user’s address space</a:t>
            </a:r>
          </a:p>
        </p:txBody>
      </p:sp>
    </p:spTree>
    <p:extLst>
      <p:ext uri="{BB962C8B-B14F-4D97-AF65-F5344CB8AC3E}">
        <p14:creationId xmlns:p14="http://schemas.microsoft.com/office/powerpoint/2010/main" val="3825832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875" y="263251"/>
            <a:ext cx="11152188" cy="559572"/>
          </a:xfrm>
        </p:spPr>
        <p:txBody>
          <a:bodyPr wrap="square" lIns="0" tIns="18000" rIns="0" bIns="18000" anchor="ctr" anchorCtr="0">
            <a:spAutoFit/>
          </a:bodyPr>
          <a:lstStyle/>
          <a:p>
            <a:r>
              <a:rPr lang="en-US" sz="3400" dirty="0"/>
              <a:t>Waiting for I/O Requests </a:t>
            </a:r>
            <a:r>
              <a:rPr lang="en-US" sz="100" dirty="0"/>
              <a:t>Ellipsis</a:t>
            </a:r>
          </a:p>
        </p:txBody>
      </p:sp>
      <p:graphicFrame>
        <p:nvGraphicFramePr>
          <p:cNvPr id="3" name="Object 2">
            <a:extLst>
              <a:ext uri="{FF2B5EF4-FFF2-40B4-BE49-F238E27FC236}">
                <a16:creationId xmlns:a16="http://schemas.microsoft.com/office/drawing/2014/main" id="{2D432C22-765B-2452-C884-7447145383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926383406"/>
              </p:ext>
            </p:extLst>
          </p:nvPr>
        </p:nvGraphicFramePr>
        <p:xfrm>
          <a:off x="5563462" y="488147"/>
          <a:ext cx="703262" cy="301625"/>
        </p:xfrm>
        <a:graphic>
          <a:graphicData uri="http://schemas.openxmlformats.org/presentationml/2006/ole">
            <mc:AlternateContent xmlns:mc="http://schemas.openxmlformats.org/markup-compatibility/2006">
              <mc:Choice xmlns:v="urn:schemas-microsoft-com:vml" Requires="v">
                <p:oleObj name="Equation" r:id="rId3" imgW="177480" imgH="75960" progId="Equation.DSMT4">
                  <p:embed/>
                </p:oleObj>
              </mc:Choice>
              <mc:Fallback>
                <p:oleObj name="Equation" r:id="rId3" imgW="177480" imgH="75960" progId="Equation.DSMT4">
                  <p:embed/>
                  <p:pic>
                    <p:nvPicPr>
                      <p:cNvPr id="3" name="Object 2" descr="Ellipsis">
                        <a:extLst>
                          <a:ext uri="{FF2B5EF4-FFF2-40B4-BE49-F238E27FC236}">
                            <a16:creationId xmlns:a16="http://schemas.microsoft.com/office/drawing/2014/main" id="{2D432C22-765B-2452-C884-7447145383CF}"/>
                          </a:ext>
                        </a:extLst>
                      </p:cNvPr>
                      <p:cNvPicPr/>
                      <p:nvPr/>
                    </p:nvPicPr>
                    <p:blipFill>
                      <a:blip r:embed="rId4"/>
                      <a:stretch>
                        <a:fillRect/>
                      </a:stretch>
                    </p:blipFill>
                    <p:spPr>
                      <a:xfrm>
                        <a:off x="5563462" y="488147"/>
                        <a:ext cx="703262" cy="301625"/>
                      </a:xfrm>
                      <a:prstGeom prst="rect">
                        <a:avLst/>
                      </a:prstGeom>
                      <a:solidFill>
                        <a:schemeClr val="bg1"/>
                      </a:solidFill>
                    </p:spPr>
                  </p:pic>
                </p:oleObj>
              </mc:Fallback>
            </mc:AlternateContent>
          </a:graphicData>
        </a:graphic>
      </p:graphicFrame>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32501" y="1273142"/>
            <a:ext cx="11152188" cy="2852507"/>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We can now send commands to devices, but what if the requested operation takes time?</a:t>
            </a:r>
          </a:p>
          <a:p>
            <a:pPr marL="342900" indent="-342900">
              <a:spcBef>
                <a:spcPts val="600"/>
              </a:spcBef>
            </a:pPr>
            <a:r>
              <a:rPr lang="en-US" sz="2800" dirty="0">
                <a:solidFill>
                  <a:srgbClr val="000000"/>
                </a:solidFill>
                <a:latin typeface="Arial" panose="020B0604020202020204" pitchFamily="34" charset="0"/>
              </a:rPr>
              <a:t>Most devices offer status bits in their registers to signal that a request has been finished (and the error code)</a:t>
            </a:r>
          </a:p>
          <a:p>
            <a:pPr marL="342900" indent="-342900">
              <a:spcBef>
                <a:spcPts val="600"/>
              </a:spcBef>
            </a:pPr>
            <a:r>
              <a:rPr lang="en-US" sz="2800" spc="-300" dirty="0">
                <a:solidFill>
                  <a:srgbClr val="000000"/>
                </a:solidFill>
                <a:latin typeface="Arial" panose="020B0604020202020204" pitchFamily="34" charset="0"/>
              </a:rPr>
              <a:t>O </a:t>
            </a:r>
            <a:r>
              <a:rPr lang="en-US" sz="2800" dirty="0">
                <a:solidFill>
                  <a:srgbClr val="000000"/>
                </a:solidFill>
                <a:latin typeface="Arial" panose="020B0604020202020204" pitchFamily="34" charset="0"/>
              </a:rPr>
              <a:t>S can poll this status bit (</a:t>
            </a:r>
            <a:r>
              <a:rPr lang="en-US" sz="2800" b="1" dirty="0">
                <a:solidFill>
                  <a:srgbClr val="000000"/>
                </a:solidFill>
                <a:latin typeface="Arial" panose="020B0604020202020204" pitchFamily="34" charset="0"/>
              </a:rPr>
              <a:t>polling</a:t>
            </a:r>
            <a:r>
              <a:rPr lang="en-US" sz="2800" dirty="0">
                <a:solidFill>
                  <a:srgbClr val="000000"/>
                </a:solidFill>
                <a:latin typeface="Arial" panose="020B0604020202020204" pitchFamily="34" charset="0"/>
              </a:rPr>
              <a:t>)</a:t>
            </a:r>
          </a:p>
          <a:p>
            <a:pPr marL="342900" indent="-342900">
              <a:spcBef>
                <a:spcPts val="600"/>
              </a:spcBef>
            </a:pPr>
            <a:r>
              <a:rPr lang="en-US" sz="2800" dirty="0">
                <a:solidFill>
                  <a:srgbClr val="000000"/>
                </a:solidFill>
                <a:latin typeface="Arial" panose="020B0604020202020204" pitchFamily="34" charset="0"/>
              </a:rPr>
              <a:t>Is this a good solution?</a:t>
            </a:r>
          </a:p>
        </p:txBody>
      </p:sp>
    </p:spTree>
    <p:extLst>
      <p:ext uri="{BB962C8B-B14F-4D97-AF65-F5344CB8AC3E}">
        <p14:creationId xmlns:p14="http://schemas.microsoft.com/office/powerpoint/2010/main" val="1089542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F2A4-147F-4FCF-F467-21214F7B6089}"/>
              </a:ext>
            </a:extLst>
          </p:cNvPr>
          <p:cNvSpPr>
            <a:spLocks noGrp="1"/>
          </p:cNvSpPr>
          <p:nvPr>
            <p:ph type="title"/>
          </p:nvPr>
        </p:nvSpPr>
        <p:spPr>
          <a:xfrm>
            <a:off x="523875" y="242390"/>
            <a:ext cx="11152188" cy="559572"/>
          </a:xfrm>
        </p:spPr>
        <p:txBody>
          <a:bodyPr wrap="square" lIns="0" tIns="18000" rIns="0" bIns="18000" anchor="ctr" anchorCtr="0">
            <a:spAutoFit/>
          </a:bodyPr>
          <a:lstStyle/>
          <a:p>
            <a:r>
              <a:rPr lang="en-US" sz="3400" dirty="0"/>
              <a:t>Interrupts (1)</a:t>
            </a:r>
          </a:p>
        </p:txBody>
      </p:sp>
      <p:sp>
        <p:nvSpPr>
          <p:cNvPr id="3" name="Content Placeholder 2">
            <a:extLst>
              <a:ext uri="{FF2B5EF4-FFF2-40B4-BE49-F238E27FC236}">
                <a16:creationId xmlns:a16="http://schemas.microsoft.com/office/drawing/2014/main" id="{26EB7479-93F2-ABC4-51B1-77323EB1E9B8}"/>
              </a:ext>
            </a:extLst>
          </p:cNvPr>
          <p:cNvSpPr>
            <a:spLocks noGrp="1"/>
          </p:cNvSpPr>
          <p:nvPr>
            <p:ph sz="quarter" idx="13"/>
          </p:nvPr>
        </p:nvSpPr>
        <p:spPr>
          <a:xfrm>
            <a:off x="523874" y="963769"/>
            <a:ext cx="11152187" cy="2667841"/>
          </a:xfrm>
        </p:spPr>
        <p:txBody>
          <a:bodyPr wrap="square" lIns="0" tIns="18000" rIns="0" bIns="18000" anchor="ctr" anchorCtr="0">
            <a:spAutoFit/>
          </a:bodyPr>
          <a:lstStyle/>
          <a:p>
            <a:pPr marL="457200" indent="-457200">
              <a:spcBef>
                <a:spcPts val="600"/>
              </a:spcBef>
            </a:pPr>
            <a:r>
              <a:rPr lang="en-US" sz="2600" dirty="0">
                <a:solidFill>
                  <a:srgbClr val="000000"/>
                </a:solidFill>
                <a:latin typeface="Arial" panose="020B0604020202020204" pitchFamily="34" charset="0"/>
              </a:rPr>
              <a:t>Device controller can trigger </a:t>
            </a:r>
            <a:r>
              <a:rPr lang="en-US" sz="2600" b="1" dirty="0">
                <a:solidFill>
                  <a:srgbClr val="000000"/>
                </a:solidFill>
                <a:latin typeface="Arial" panose="020B0604020202020204" pitchFamily="34" charset="0"/>
              </a:rPr>
              <a:t>interrupts</a:t>
            </a:r>
            <a:r>
              <a:rPr lang="en-US" sz="2600" dirty="0">
                <a:solidFill>
                  <a:srgbClr val="000000"/>
                </a:solidFill>
                <a:latin typeface="Arial" panose="020B0604020202020204" pitchFamily="34" charset="0"/>
              </a:rPr>
              <a:t> to signal that a I/O request is complete</a:t>
            </a:r>
          </a:p>
          <a:p>
            <a:pPr marL="944118" lvl="1" indent="-457200"/>
            <a:r>
              <a:rPr lang="en-US" sz="2600" dirty="0">
                <a:solidFill>
                  <a:srgbClr val="000000"/>
                </a:solidFill>
                <a:latin typeface="Arial" panose="020B0604020202020204" pitchFamily="34" charset="0"/>
              </a:rPr>
              <a:t>For the device, this means simply changing the voltage on an electrical </a:t>
            </a:r>
            <a:r>
              <a:rPr lang="en-US" sz="2600" b="1" dirty="0">
                <a:solidFill>
                  <a:srgbClr val="000000"/>
                </a:solidFill>
                <a:latin typeface="Arial" panose="020B0604020202020204" pitchFamily="34" charset="0"/>
              </a:rPr>
              <a:t>interrupt line</a:t>
            </a:r>
          </a:p>
          <a:p>
            <a:pPr marL="457200" indent="-457200">
              <a:spcBef>
                <a:spcPts val="600"/>
              </a:spcBef>
            </a:pPr>
            <a:r>
              <a:rPr lang="en-US" sz="2600" dirty="0">
                <a:solidFill>
                  <a:srgbClr val="000000"/>
                </a:solidFill>
                <a:latin typeface="Arial" panose="020B0604020202020204" pitchFamily="34" charset="0"/>
              </a:rPr>
              <a:t>Each controller has</a:t>
            </a:r>
            <a:r>
              <a:rPr lang="en-US" sz="2600" b="1" dirty="0">
                <a:solidFill>
                  <a:srgbClr val="000000"/>
                </a:solidFill>
                <a:latin typeface="Arial" panose="020B0604020202020204" pitchFamily="34" charset="0"/>
              </a:rPr>
              <a:t> interrupt vector</a:t>
            </a:r>
            <a:r>
              <a:rPr lang="en-US" sz="2600" dirty="0">
                <a:solidFill>
                  <a:srgbClr val="000000"/>
                </a:solidFill>
                <a:latin typeface="Arial" panose="020B0604020202020204" pitchFamily="34" charset="0"/>
              </a:rPr>
              <a:t> assigned</a:t>
            </a:r>
          </a:p>
          <a:p>
            <a:pPr marL="944118" lvl="1" indent="-457200"/>
            <a:r>
              <a:rPr lang="en-US" sz="2600" spc="-350" dirty="0">
                <a:solidFill>
                  <a:srgbClr val="000000"/>
                </a:solidFill>
                <a:latin typeface="Arial" panose="020B0604020202020204" pitchFamily="34" charset="0"/>
              </a:rPr>
              <a:t>C P </a:t>
            </a:r>
            <a:r>
              <a:rPr lang="en-US" sz="2600" dirty="0">
                <a:solidFill>
                  <a:srgbClr val="000000"/>
                </a:solidFill>
                <a:latin typeface="Arial" panose="020B0604020202020204" pitchFamily="34" charset="0"/>
              </a:rPr>
              <a:t>U runs vector-specific handler when int occurs</a:t>
            </a:r>
          </a:p>
        </p:txBody>
      </p:sp>
      <p:pic>
        <p:nvPicPr>
          <p:cNvPr id="8" name="Picture 7" descr="A figure illustrates the working of an interrupt.&#10;Long description is available in nots, press F6">
            <a:extLst>
              <a:ext uri="{FF2B5EF4-FFF2-40B4-BE49-F238E27FC236}">
                <a16:creationId xmlns:a16="http://schemas.microsoft.com/office/drawing/2014/main" id="{E37CE51E-2222-98C7-803D-660C2F71EE7D}"/>
              </a:ext>
            </a:extLst>
          </p:cNvPr>
          <p:cNvPicPr>
            <a:picLocks noChangeAspect="1"/>
          </p:cNvPicPr>
          <p:nvPr/>
        </p:nvPicPr>
        <p:blipFill>
          <a:blip r:embed="rId3"/>
          <a:stretch>
            <a:fillRect/>
          </a:stretch>
        </p:blipFill>
        <p:spPr>
          <a:xfrm>
            <a:off x="3244759" y="3708038"/>
            <a:ext cx="5715547" cy="2296299"/>
          </a:xfrm>
          <a:prstGeom prst="rect">
            <a:avLst/>
          </a:prstGeom>
        </p:spPr>
      </p:pic>
      <p:sp>
        <p:nvSpPr>
          <p:cNvPr id="4" name="Content Placeholder 3">
            <a:extLst>
              <a:ext uri="{FF2B5EF4-FFF2-40B4-BE49-F238E27FC236}">
                <a16:creationId xmlns:a16="http://schemas.microsoft.com/office/drawing/2014/main" id="{8685BB3F-B2A6-DDFD-3AF0-FFEBC18D0AD4}"/>
              </a:ext>
            </a:extLst>
          </p:cNvPr>
          <p:cNvSpPr>
            <a:spLocks noGrp="1"/>
          </p:cNvSpPr>
          <p:nvPr>
            <p:ph sz="quarter" idx="14"/>
          </p:nvPr>
        </p:nvSpPr>
        <p:spPr>
          <a:xfrm>
            <a:off x="4054750" y="6065618"/>
            <a:ext cx="4082500" cy="313350"/>
          </a:xfrm>
        </p:spPr>
        <p:txBody>
          <a:bodyPr lIns="0" tIns="18000" rIns="0" bIns="18000" anchor="ctr" anchorCtr="0">
            <a:spAutoFit/>
          </a:bodyPr>
          <a:lstStyle/>
          <a:p>
            <a:pPr marL="0" indent="0">
              <a:buNone/>
            </a:pPr>
            <a:r>
              <a:rPr lang="en-US" sz="1800" dirty="0"/>
              <a:t>Figure 5.4. Operation of a </a:t>
            </a:r>
            <a:r>
              <a:rPr lang="en-US" sz="1800" spc="-250" dirty="0"/>
              <a:t>D M </a:t>
            </a:r>
            <a:r>
              <a:rPr lang="en-US" sz="1800" dirty="0"/>
              <a:t>A transfer.</a:t>
            </a:r>
          </a:p>
        </p:txBody>
      </p:sp>
    </p:spTree>
    <p:extLst>
      <p:ext uri="{BB962C8B-B14F-4D97-AF65-F5344CB8AC3E}">
        <p14:creationId xmlns:p14="http://schemas.microsoft.com/office/powerpoint/2010/main" val="242158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3251"/>
            <a:ext cx="11153087" cy="559572"/>
          </a:xfrm>
        </p:spPr>
        <p:txBody>
          <a:bodyPr wrap="square" lIns="0" tIns="18000" rIns="0" bIns="18000" anchor="ctr" anchorCtr="0">
            <a:spAutoFit/>
          </a:bodyPr>
          <a:lstStyle/>
          <a:p>
            <a:r>
              <a:rPr lang="en-US" sz="3400" dirty="0"/>
              <a:t>Interrupts (2)</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2975" y="1028580"/>
            <a:ext cx="11153087" cy="2929451"/>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Different terminology used to describe interrupts</a:t>
            </a:r>
          </a:p>
          <a:p>
            <a:pPr marL="829818" lvl="1" indent="-342900"/>
            <a:r>
              <a:rPr lang="en-US" sz="2800" b="1" dirty="0">
                <a:solidFill>
                  <a:srgbClr val="000000"/>
                </a:solidFill>
                <a:latin typeface="Arial" panose="020B0604020202020204" pitchFamily="34" charset="0"/>
              </a:rPr>
              <a:t>Trap</a:t>
            </a:r>
            <a:r>
              <a:rPr lang="en-US" sz="2800" dirty="0">
                <a:solidFill>
                  <a:srgbClr val="000000"/>
                </a:solidFill>
                <a:latin typeface="Arial" panose="020B0604020202020204" pitchFamily="34" charset="0"/>
              </a:rPr>
              <a:t>: deliberate action from a program</a:t>
            </a:r>
          </a:p>
          <a:p>
            <a:pPr marL="829818" lvl="1" indent="-342900"/>
            <a:r>
              <a:rPr lang="en-US" sz="2800" b="1" dirty="0">
                <a:solidFill>
                  <a:srgbClr val="000000"/>
                </a:solidFill>
                <a:latin typeface="Arial" panose="020B0604020202020204" pitchFamily="34" charset="0"/>
              </a:rPr>
              <a:t>Fault (exception)</a:t>
            </a:r>
            <a:r>
              <a:rPr lang="en-US" sz="2800" dirty="0">
                <a:solidFill>
                  <a:srgbClr val="000000"/>
                </a:solidFill>
                <a:latin typeface="Arial" panose="020B0604020202020204" pitchFamily="34" charset="0"/>
              </a:rPr>
              <a:t>: usually not deliberate</a:t>
            </a:r>
          </a:p>
          <a:p>
            <a:pPr marL="829818" lvl="1" indent="-342900"/>
            <a:r>
              <a:rPr lang="en-US" sz="2800" b="1" dirty="0">
                <a:solidFill>
                  <a:srgbClr val="000000"/>
                </a:solidFill>
                <a:latin typeface="Arial" panose="020B0604020202020204" pitchFamily="34" charset="0"/>
              </a:rPr>
              <a:t>Hardware interrupt</a:t>
            </a:r>
            <a:r>
              <a:rPr lang="en-US" sz="2800" dirty="0">
                <a:solidFill>
                  <a:srgbClr val="000000"/>
                </a:solidFill>
                <a:latin typeface="Arial" panose="020B0604020202020204" pitchFamily="34" charset="0"/>
              </a:rPr>
              <a:t>: device such as printer or network sends a signal to the </a:t>
            </a:r>
            <a:r>
              <a:rPr lang="en-US" sz="2800" spc="-350" dirty="0">
                <a:solidFill>
                  <a:srgbClr val="000000"/>
                </a:solidFill>
                <a:latin typeface="Arial" panose="020B0604020202020204" pitchFamily="34" charset="0"/>
              </a:rPr>
              <a:t>C P </a:t>
            </a:r>
            <a:r>
              <a:rPr lang="en-US" sz="2800" dirty="0">
                <a:solidFill>
                  <a:srgbClr val="000000"/>
                </a:solidFill>
                <a:latin typeface="Arial" panose="020B0604020202020204" pitchFamily="34" charset="0"/>
              </a:rPr>
              <a:t>U</a:t>
            </a:r>
          </a:p>
          <a:p>
            <a:pPr marL="342900" indent="-342900">
              <a:spcBef>
                <a:spcPts val="600"/>
              </a:spcBef>
            </a:pPr>
            <a:r>
              <a:rPr lang="en-US" sz="2800" dirty="0">
                <a:solidFill>
                  <a:srgbClr val="000000"/>
                </a:solidFill>
                <a:latin typeface="Arial" panose="020B0604020202020204" pitchFamily="34" charset="0"/>
              </a:rPr>
              <a:t>Interrupts can be </a:t>
            </a:r>
            <a:r>
              <a:rPr lang="en-US" sz="2800" b="1" dirty="0">
                <a:solidFill>
                  <a:srgbClr val="000000"/>
                </a:solidFill>
                <a:latin typeface="Arial" panose="020B0604020202020204" pitchFamily="34" charset="0"/>
              </a:rPr>
              <a:t>precise</a:t>
            </a:r>
            <a:r>
              <a:rPr lang="en-US" sz="2800" dirty="0">
                <a:solidFill>
                  <a:srgbClr val="000000"/>
                </a:solidFill>
                <a:latin typeface="Arial" panose="020B0604020202020204" pitchFamily="34" charset="0"/>
              </a:rPr>
              <a:t> or </a:t>
            </a:r>
            <a:r>
              <a:rPr lang="en-US" sz="2800" b="1" dirty="0">
                <a:solidFill>
                  <a:srgbClr val="000000"/>
                </a:solidFill>
                <a:latin typeface="Arial" panose="020B0604020202020204" pitchFamily="34" charset="0"/>
              </a:rPr>
              <a:t>imprecise</a:t>
            </a:r>
          </a:p>
        </p:txBody>
      </p:sp>
    </p:spTree>
    <p:extLst>
      <p:ext uri="{BB962C8B-B14F-4D97-AF65-F5344CB8AC3E}">
        <p14:creationId xmlns:p14="http://schemas.microsoft.com/office/powerpoint/2010/main" val="1992785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6" y="236845"/>
            <a:ext cx="11152717" cy="559572"/>
          </a:xfrm>
        </p:spPr>
        <p:txBody>
          <a:bodyPr wrap="square" lIns="0" tIns="18000" rIns="0" bIns="18000" anchor="ctr" anchorCtr="0">
            <a:spAutoFit/>
          </a:bodyPr>
          <a:lstStyle/>
          <a:p>
            <a:r>
              <a:rPr lang="en-US" sz="3400" noProof="0" dirty="0"/>
              <a:t>Overview </a:t>
            </a:r>
            <a:r>
              <a:rPr lang="en-US" sz="2600" dirty="0"/>
              <a:t>(1 of 4)</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74" y="1024578"/>
            <a:ext cx="11152716" cy="1482901"/>
          </a:xfrm>
        </p:spPr>
        <p:txBody>
          <a:bodyPr wrap="square" lIns="0" tIns="18000" rIns="0" bIns="18000" anchor="ctr" anchorCtr="0">
            <a:spAutoFit/>
          </a:bodyPr>
          <a:lstStyle/>
          <a:p>
            <a:pPr marL="342900" indent="-342900">
              <a:spcBef>
                <a:spcPts val="600"/>
              </a:spcBef>
            </a:pPr>
            <a:r>
              <a:rPr lang="en-US" sz="2800" dirty="0"/>
              <a:t>Principles of I/O Hardware</a:t>
            </a:r>
          </a:p>
          <a:p>
            <a:pPr marL="342900" indent="-342900">
              <a:spcBef>
                <a:spcPts val="600"/>
              </a:spcBef>
            </a:pPr>
            <a:r>
              <a:rPr lang="en-US" sz="2800" dirty="0"/>
              <a:t>Principles of I/O Software</a:t>
            </a:r>
          </a:p>
          <a:p>
            <a:pPr marL="342900" indent="-342900">
              <a:spcBef>
                <a:spcPts val="600"/>
              </a:spcBef>
            </a:pPr>
            <a:r>
              <a:rPr lang="en-US" sz="2800" dirty="0"/>
              <a:t>I/O Devices</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875" y="262636"/>
            <a:ext cx="11152188" cy="559572"/>
          </a:xfrm>
        </p:spPr>
        <p:txBody>
          <a:bodyPr wrap="square" lIns="0" tIns="18000" rIns="0" bIns="18000" anchor="ctr" anchorCtr="0">
            <a:spAutoFit/>
          </a:bodyPr>
          <a:lstStyle/>
          <a:p>
            <a:r>
              <a:rPr lang="en-US" sz="3400" dirty="0"/>
              <a:t>Precise Interrupt</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32501" y="1053060"/>
            <a:ext cx="11152188" cy="467239"/>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Four properties of a </a:t>
            </a:r>
            <a:r>
              <a:rPr lang="en-US" sz="2800" b="1" dirty="0">
                <a:solidFill>
                  <a:srgbClr val="000000"/>
                </a:solidFill>
                <a:latin typeface="Arial" panose="020B0604020202020204" pitchFamily="34" charset="0"/>
              </a:rPr>
              <a:t>precise interrupt</a:t>
            </a:r>
            <a:r>
              <a:rPr lang="en-US" sz="2800" dirty="0">
                <a:solidFill>
                  <a:srgbClr val="000000"/>
                </a:solidFill>
                <a:latin typeface="Arial" panose="020B0604020202020204" pitchFamily="34" charset="0"/>
              </a:rPr>
              <a:t>:</a:t>
            </a:r>
          </a:p>
        </p:txBody>
      </p:sp>
      <p:sp>
        <p:nvSpPr>
          <p:cNvPr id="3" name="Content Placeholder 2">
            <a:extLst>
              <a:ext uri="{FF2B5EF4-FFF2-40B4-BE49-F238E27FC236}">
                <a16:creationId xmlns:a16="http://schemas.microsoft.com/office/drawing/2014/main" id="{6D96FB55-1633-A4C9-84E2-9B0D5C7741AD}"/>
              </a:ext>
            </a:extLst>
          </p:cNvPr>
          <p:cNvSpPr>
            <a:spLocks noGrp="1"/>
          </p:cNvSpPr>
          <p:nvPr>
            <p:ph sz="quarter" idx="14"/>
          </p:nvPr>
        </p:nvSpPr>
        <p:spPr>
          <a:xfrm>
            <a:off x="523875" y="2041944"/>
            <a:ext cx="11152188" cy="1990733"/>
          </a:xfrm>
        </p:spPr>
        <p:txBody>
          <a:bodyPr wrap="square" lIns="0" tIns="18000" rIns="0" bIns="18000" anchor="ctr" anchorCtr="0">
            <a:spAutoFit/>
          </a:bodyPr>
          <a:lstStyle/>
          <a:p>
            <a:pPr marL="944118" lvl="1" indent="-457200">
              <a:buFont typeface="+mj-lt"/>
              <a:buAutoNum type="arabicPeriod"/>
            </a:pPr>
            <a:r>
              <a:rPr lang="en-US" sz="2800" dirty="0">
                <a:solidFill>
                  <a:srgbClr val="000000"/>
                </a:solidFill>
                <a:latin typeface="Arial" panose="020B0604020202020204" pitchFamily="34" charset="0"/>
              </a:rPr>
              <a:t>The </a:t>
            </a:r>
            <a:r>
              <a:rPr lang="en-US" sz="2800" spc="-350" dirty="0">
                <a:solidFill>
                  <a:srgbClr val="000000"/>
                </a:solidFill>
                <a:latin typeface="Arial" panose="020B0604020202020204" pitchFamily="34" charset="0"/>
              </a:rPr>
              <a:t>P </a:t>
            </a:r>
            <a:r>
              <a:rPr lang="en-US" sz="2800" dirty="0">
                <a:solidFill>
                  <a:srgbClr val="000000"/>
                </a:solidFill>
                <a:latin typeface="Arial" panose="020B0604020202020204" pitchFamily="34" charset="0"/>
              </a:rPr>
              <a:t>C saved in a known place</a:t>
            </a:r>
          </a:p>
          <a:p>
            <a:pPr marL="944118" lvl="1" indent="-457200">
              <a:buFont typeface="+mj-lt"/>
              <a:buAutoNum type="arabicPeriod"/>
            </a:pPr>
            <a:r>
              <a:rPr lang="en-US" sz="2800" dirty="0">
                <a:solidFill>
                  <a:srgbClr val="000000"/>
                </a:solidFill>
                <a:latin typeface="Arial" panose="020B0604020202020204" pitchFamily="34" charset="0"/>
              </a:rPr>
              <a:t>All instructions before that pointed to by </a:t>
            </a:r>
            <a:r>
              <a:rPr lang="en-US" sz="2800" spc="-350" dirty="0">
                <a:solidFill>
                  <a:srgbClr val="000000"/>
                </a:solidFill>
                <a:latin typeface="Arial" panose="020B0604020202020204" pitchFamily="34" charset="0"/>
              </a:rPr>
              <a:t>P </a:t>
            </a:r>
            <a:r>
              <a:rPr lang="en-US" sz="2800" dirty="0">
                <a:solidFill>
                  <a:srgbClr val="000000"/>
                </a:solidFill>
                <a:latin typeface="Arial" panose="020B0604020202020204" pitchFamily="34" charset="0"/>
              </a:rPr>
              <a:t>C have fully executed</a:t>
            </a:r>
          </a:p>
          <a:p>
            <a:pPr marL="944118" lvl="1" indent="-457200">
              <a:buFont typeface="+mj-lt"/>
              <a:buAutoNum type="arabicPeriod"/>
            </a:pPr>
            <a:r>
              <a:rPr lang="en-US" sz="2800" dirty="0">
                <a:solidFill>
                  <a:srgbClr val="000000"/>
                </a:solidFill>
                <a:latin typeface="Arial" panose="020B0604020202020204" pitchFamily="34" charset="0"/>
              </a:rPr>
              <a:t>No instruction beyond that pointed to by </a:t>
            </a:r>
            <a:r>
              <a:rPr lang="en-US" sz="2800" spc="-350" dirty="0">
                <a:solidFill>
                  <a:srgbClr val="000000"/>
                </a:solidFill>
                <a:latin typeface="Arial" panose="020B0604020202020204" pitchFamily="34" charset="0"/>
              </a:rPr>
              <a:t>P </a:t>
            </a:r>
            <a:r>
              <a:rPr lang="en-US" sz="2800" dirty="0">
                <a:solidFill>
                  <a:srgbClr val="000000"/>
                </a:solidFill>
                <a:latin typeface="Arial" panose="020B0604020202020204" pitchFamily="34" charset="0"/>
              </a:rPr>
              <a:t>C has been executed</a:t>
            </a:r>
          </a:p>
          <a:p>
            <a:pPr marL="944118" lvl="1" indent="-457200">
              <a:buFont typeface="+mj-lt"/>
              <a:buAutoNum type="arabicPeriod"/>
            </a:pPr>
            <a:r>
              <a:rPr lang="en-US" sz="2800" dirty="0">
                <a:solidFill>
                  <a:srgbClr val="000000"/>
                </a:solidFill>
                <a:latin typeface="Arial" panose="020B0604020202020204" pitchFamily="34" charset="0"/>
              </a:rPr>
              <a:t>Execution state of instruction pointed to by </a:t>
            </a:r>
            <a:r>
              <a:rPr lang="en-US" sz="2800" spc="-350" dirty="0">
                <a:solidFill>
                  <a:srgbClr val="000000"/>
                </a:solidFill>
                <a:latin typeface="Arial" panose="020B0604020202020204" pitchFamily="34" charset="0"/>
              </a:rPr>
              <a:t>P </a:t>
            </a:r>
            <a:r>
              <a:rPr lang="en-US" sz="2800" dirty="0">
                <a:solidFill>
                  <a:srgbClr val="000000"/>
                </a:solidFill>
                <a:latin typeface="Arial" panose="020B0604020202020204" pitchFamily="34" charset="0"/>
              </a:rPr>
              <a:t>C is known</a:t>
            </a:r>
          </a:p>
        </p:txBody>
      </p:sp>
    </p:spTree>
    <p:extLst>
      <p:ext uri="{BB962C8B-B14F-4D97-AF65-F5344CB8AC3E}">
        <p14:creationId xmlns:p14="http://schemas.microsoft.com/office/powerpoint/2010/main" val="318393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875" y="253726"/>
            <a:ext cx="11152188" cy="559572"/>
          </a:xfrm>
        </p:spPr>
        <p:txBody>
          <a:bodyPr wrap="square" lIns="0" tIns="18000" rIns="0" bIns="18000" anchor="ctr" anchorCtr="0">
            <a:spAutoFit/>
          </a:bodyPr>
          <a:lstStyle/>
          <a:p>
            <a:r>
              <a:rPr lang="en-US" sz="3400" dirty="0"/>
              <a:t>Precise v</a:t>
            </a:r>
            <a:r>
              <a:rPr lang="en-US" sz="100" dirty="0"/>
              <a:t>er</a:t>
            </a:r>
            <a:r>
              <a:rPr lang="en-US" sz="3400" dirty="0"/>
              <a:t>s</a:t>
            </a:r>
            <a:r>
              <a:rPr lang="en-US" sz="100" dirty="0"/>
              <a:t>us</a:t>
            </a:r>
            <a:r>
              <a:rPr lang="en-US" sz="3400" dirty="0"/>
              <a:t>. Imprecise</a:t>
            </a:r>
          </a:p>
        </p:txBody>
      </p:sp>
      <p:pic>
        <p:nvPicPr>
          <p:cNvPr id="5" name="Picture 4" descr="The figure contains two parts labeled a and b illustrate a precise interrupt and an imprecise interrupt.&#10;Long description is available in notes. press F6">
            <a:extLst>
              <a:ext uri="{FF2B5EF4-FFF2-40B4-BE49-F238E27FC236}">
                <a16:creationId xmlns:a16="http://schemas.microsoft.com/office/drawing/2014/main" id="{80C49EDB-8B15-6881-17F4-EEA1E05FB70B}"/>
              </a:ext>
            </a:extLst>
          </p:cNvPr>
          <p:cNvPicPr>
            <a:picLocks noChangeAspect="1"/>
          </p:cNvPicPr>
          <p:nvPr/>
        </p:nvPicPr>
        <p:blipFill>
          <a:blip r:embed="rId3"/>
          <a:stretch>
            <a:fillRect/>
          </a:stretch>
        </p:blipFill>
        <p:spPr>
          <a:xfrm>
            <a:off x="1259382" y="1477652"/>
            <a:ext cx="9680032" cy="4068959"/>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061617" y="5994224"/>
            <a:ext cx="6074906" cy="313350"/>
          </a:xfrm>
        </p:spPr>
        <p:txBody>
          <a:bodyPr wrap="square" lIns="0" tIns="18000" rIns="0" bIns="18000" anchor="ctr" anchorCtr="0">
            <a:spAutoFit/>
          </a:bodyPr>
          <a:lstStyle/>
          <a:p>
            <a:pPr marL="0" indent="0">
              <a:spcBef>
                <a:spcPts val="600"/>
              </a:spcBef>
              <a:buNone/>
            </a:pPr>
            <a:r>
              <a:rPr lang="en-US" sz="1800" dirty="0">
                <a:solidFill>
                  <a:srgbClr val="000000"/>
                </a:solidFill>
                <a:latin typeface="Arial" panose="020B0604020202020204" pitchFamily="34" charset="0"/>
              </a:rPr>
              <a:t>Figure 5.6 (a) A precise interrupt. (b) An imprecise interrupt.</a:t>
            </a:r>
          </a:p>
        </p:txBody>
      </p:sp>
    </p:spTree>
    <p:extLst>
      <p:ext uri="{BB962C8B-B14F-4D97-AF65-F5344CB8AC3E}">
        <p14:creationId xmlns:p14="http://schemas.microsoft.com/office/powerpoint/2010/main" val="254109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4124"/>
            <a:ext cx="11153087" cy="559572"/>
          </a:xfrm>
        </p:spPr>
        <p:txBody>
          <a:bodyPr wrap="square" lIns="0" tIns="18000" rIns="0" bIns="18000" anchor="ctr" anchorCtr="0">
            <a:spAutoFit/>
          </a:bodyPr>
          <a:lstStyle/>
          <a:p>
            <a:r>
              <a:rPr lang="en-US" sz="3400" dirty="0"/>
              <a:t>Data Exchange Between Device and </a:t>
            </a:r>
            <a:r>
              <a:rPr lang="en-US" sz="3400" spc="-500" dirty="0"/>
              <a:t>C P </a:t>
            </a:r>
            <a:r>
              <a:rPr lang="en-US" sz="3400" dirty="0"/>
              <a:t>U </a:t>
            </a:r>
            <a:r>
              <a:rPr lang="en-US" sz="2600" dirty="0"/>
              <a:t>(1 of 2)</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2976" y="1551495"/>
            <a:ext cx="11153086" cy="3006395"/>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How do we transfer data from e.g., hard disk to memory?</a:t>
            </a:r>
          </a:p>
          <a:p>
            <a:pPr marL="829818" lvl="1" indent="-342900"/>
            <a:r>
              <a:rPr lang="en-US" sz="2800" dirty="0">
                <a:solidFill>
                  <a:srgbClr val="000000"/>
                </a:solidFill>
                <a:latin typeface="Arial" panose="020B0604020202020204" pitchFamily="34" charset="0"/>
              </a:rPr>
              <a:t>Program disk controller to read a sector</a:t>
            </a:r>
          </a:p>
          <a:p>
            <a:pPr marL="829818" lvl="1" indent="-342900"/>
            <a:r>
              <a:rPr lang="en-US" sz="2800" dirty="0">
                <a:solidFill>
                  <a:srgbClr val="000000"/>
                </a:solidFill>
                <a:latin typeface="Arial" panose="020B0604020202020204" pitchFamily="34" charset="0"/>
              </a:rPr>
              <a:t>Wait for interrupt</a:t>
            </a:r>
          </a:p>
          <a:p>
            <a:pPr marL="829818" lvl="1" indent="-342900"/>
            <a:r>
              <a:rPr lang="en-US" sz="2800" dirty="0">
                <a:solidFill>
                  <a:srgbClr val="000000"/>
                </a:solidFill>
                <a:latin typeface="Arial" panose="020B0604020202020204" pitchFamily="34" charset="0"/>
              </a:rPr>
              <a:t>Read </a:t>
            </a:r>
            <a:r>
              <a:rPr lang="en-US" sz="2800" dirty="0" err="1">
                <a:solidFill>
                  <a:srgbClr val="000000"/>
                </a:solidFill>
                <a:latin typeface="Arial" panose="020B0604020202020204" pitchFamily="34" charset="0"/>
              </a:rPr>
              <a:t>sizeof</a:t>
            </a:r>
            <a:r>
              <a:rPr lang="en-US" sz="2800" dirty="0">
                <a:solidFill>
                  <a:srgbClr val="000000"/>
                </a:solidFill>
                <a:latin typeface="Arial" panose="020B0604020202020204" pitchFamily="34" charset="0"/>
              </a:rPr>
              <a:t>(sector) bytes from I/O registers</a:t>
            </a:r>
          </a:p>
          <a:p>
            <a:pPr marL="829818" lvl="1" indent="-342900"/>
            <a:r>
              <a:rPr lang="en-US" sz="2800" dirty="0">
                <a:solidFill>
                  <a:srgbClr val="000000"/>
                </a:solidFill>
                <a:latin typeface="Arial" panose="020B0604020202020204" pitchFamily="34" charset="0"/>
              </a:rPr>
              <a:t>Repeat for next sector</a:t>
            </a:r>
          </a:p>
          <a:p>
            <a:pPr marL="342900" indent="-342900">
              <a:spcBef>
                <a:spcPts val="600"/>
              </a:spcBef>
            </a:pPr>
            <a:r>
              <a:rPr lang="en-US" sz="2800" dirty="0">
                <a:solidFill>
                  <a:srgbClr val="000000"/>
                </a:solidFill>
                <a:latin typeface="Arial" panose="020B0604020202020204" pitchFamily="34" charset="0"/>
              </a:rPr>
              <a:t>Is this a problem?</a:t>
            </a:r>
          </a:p>
        </p:txBody>
      </p:sp>
    </p:spTree>
    <p:extLst>
      <p:ext uri="{BB962C8B-B14F-4D97-AF65-F5344CB8AC3E}">
        <p14:creationId xmlns:p14="http://schemas.microsoft.com/office/powerpoint/2010/main" val="2768693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4124"/>
            <a:ext cx="11153087" cy="559572"/>
          </a:xfrm>
        </p:spPr>
        <p:txBody>
          <a:bodyPr wrap="square" lIns="0" tIns="18000" rIns="0" bIns="18000" anchor="ctr" anchorCtr="0">
            <a:spAutoFit/>
          </a:bodyPr>
          <a:lstStyle/>
          <a:p>
            <a:r>
              <a:rPr lang="en-US" sz="3400" dirty="0"/>
              <a:t>Data Exchange Between Device and </a:t>
            </a:r>
            <a:r>
              <a:rPr lang="en-US" sz="3400" spc="-500" dirty="0"/>
              <a:t>C P </a:t>
            </a:r>
            <a:r>
              <a:rPr lang="en-US" sz="3400" dirty="0"/>
              <a:t>U </a:t>
            </a:r>
            <a:r>
              <a:rPr lang="en-US" sz="2600" dirty="0"/>
              <a:t>(2 of 2)</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2976" y="1252558"/>
            <a:ext cx="11153086" cy="3514227"/>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How do we transfer data from e.g., hard disk to memory?</a:t>
            </a:r>
          </a:p>
          <a:p>
            <a:pPr marL="829818" lvl="1" indent="-342900"/>
            <a:r>
              <a:rPr lang="en-US" sz="2800" dirty="0">
                <a:solidFill>
                  <a:srgbClr val="000000"/>
                </a:solidFill>
                <a:latin typeface="Arial" panose="020B0604020202020204" pitchFamily="34" charset="0"/>
              </a:rPr>
              <a:t>Program disk controller to read a sector</a:t>
            </a:r>
          </a:p>
          <a:p>
            <a:pPr marL="829818" lvl="1" indent="-342900"/>
            <a:r>
              <a:rPr lang="en-US" sz="2800" dirty="0">
                <a:solidFill>
                  <a:srgbClr val="000000"/>
                </a:solidFill>
                <a:latin typeface="Arial" panose="020B0604020202020204" pitchFamily="34" charset="0"/>
              </a:rPr>
              <a:t>Wait for interrupt</a:t>
            </a:r>
          </a:p>
          <a:p>
            <a:pPr marL="829818" lvl="1" indent="-342900"/>
            <a:r>
              <a:rPr lang="en-US" sz="2800" dirty="0">
                <a:solidFill>
                  <a:srgbClr val="000000"/>
                </a:solidFill>
                <a:latin typeface="Arial" panose="020B0604020202020204" pitchFamily="34" charset="0"/>
              </a:rPr>
              <a:t>Read </a:t>
            </a:r>
            <a:r>
              <a:rPr lang="en-US" sz="2800" dirty="0" err="1">
                <a:solidFill>
                  <a:srgbClr val="000000"/>
                </a:solidFill>
                <a:latin typeface="Arial" panose="020B0604020202020204" pitchFamily="34" charset="0"/>
              </a:rPr>
              <a:t>sizeof</a:t>
            </a:r>
            <a:r>
              <a:rPr lang="en-US" sz="2800" dirty="0">
                <a:solidFill>
                  <a:srgbClr val="000000"/>
                </a:solidFill>
                <a:latin typeface="Arial" panose="020B0604020202020204" pitchFamily="34" charset="0"/>
              </a:rPr>
              <a:t>(sector) bytes from I/O registers</a:t>
            </a:r>
          </a:p>
          <a:p>
            <a:pPr marL="829818" lvl="1" indent="-342900"/>
            <a:r>
              <a:rPr lang="en-US" sz="2800" dirty="0">
                <a:solidFill>
                  <a:srgbClr val="000000"/>
                </a:solidFill>
                <a:latin typeface="Arial" panose="020B0604020202020204" pitchFamily="34" charset="0"/>
              </a:rPr>
              <a:t>Repeat for next sector</a:t>
            </a:r>
          </a:p>
          <a:p>
            <a:pPr marL="342900" indent="-342900">
              <a:spcBef>
                <a:spcPts val="600"/>
              </a:spcBef>
            </a:pPr>
            <a:r>
              <a:rPr lang="en-US" sz="2800" dirty="0">
                <a:solidFill>
                  <a:srgbClr val="000000"/>
                </a:solidFill>
                <a:latin typeface="Arial" panose="020B0604020202020204" pitchFamily="34" charset="0"/>
              </a:rPr>
              <a:t>Is this a problem?</a:t>
            </a:r>
          </a:p>
          <a:p>
            <a:pPr marL="829818" lvl="1" indent="-342900"/>
            <a:r>
              <a:rPr lang="en-US" sz="2800" b="1" dirty="0">
                <a:solidFill>
                  <a:schemeClr val="tx1"/>
                </a:solidFill>
                <a:latin typeface="Arial" panose="020B0604020202020204" pitchFamily="34" charset="0"/>
              </a:rPr>
              <a:t>Yes! </a:t>
            </a:r>
            <a:r>
              <a:rPr lang="en-US" sz="2800" b="1" spc="-350" dirty="0">
                <a:solidFill>
                  <a:schemeClr val="tx1"/>
                </a:solidFill>
                <a:latin typeface="Arial" panose="020B0604020202020204" pitchFamily="34" charset="0"/>
              </a:rPr>
              <a:t>C P </a:t>
            </a:r>
            <a:r>
              <a:rPr lang="en-US" sz="2800" b="1" dirty="0">
                <a:solidFill>
                  <a:schemeClr val="tx1"/>
                </a:solidFill>
                <a:latin typeface="Arial" panose="020B0604020202020204" pitchFamily="34" charset="0"/>
              </a:rPr>
              <a:t>U cycles can be spent in a better way!</a:t>
            </a:r>
          </a:p>
        </p:txBody>
      </p:sp>
    </p:spTree>
    <p:extLst>
      <p:ext uri="{BB962C8B-B14F-4D97-AF65-F5344CB8AC3E}">
        <p14:creationId xmlns:p14="http://schemas.microsoft.com/office/powerpoint/2010/main" val="4230561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2636"/>
            <a:ext cx="11153087" cy="559572"/>
          </a:xfrm>
        </p:spPr>
        <p:txBody>
          <a:bodyPr wrap="square" lIns="0" tIns="18000" rIns="0" bIns="18000" anchor="ctr" anchorCtr="0">
            <a:spAutoFit/>
          </a:bodyPr>
          <a:lstStyle/>
          <a:p>
            <a:r>
              <a:rPr lang="en-US" sz="3400" dirty="0"/>
              <a:t>Direct Memory Access (</a:t>
            </a:r>
            <a:r>
              <a:rPr lang="en-US" sz="3400" spc="-450" dirty="0"/>
              <a:t>D M </a:t>
            </a:r>
            <a:r>
              <a:rPr lang="en-US" sz="3400" dirty="0"/>
              <a:t>A)</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22975" y="1024015"/>
            <a:ext cx="11153087" cy="975070"/>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Solution:</a:t>
            </a:r>
          </a:p>
          <a:p>
            <a:pPr marL="829818" lvl="1" indent="-342900"/>
            <a:r>
              <a:rPr lang="en-US" sz="2800" dirty="0">
                <a:solidFill>
                  <a:srgbClr val="000000"/>
                </a:solidFill>
                <a:latin typeface="Arial" panose="020B0604020202020204" pitchFamily="34" charset="0"/>
              </a:rPr>
              <a:t>Let the hardware do the transfer via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a:t>
            </a:r>
          </a:p>
        </p:txBody>
      </p:sp>
      <p:pic>
        <p:nvPicPr>
          <p:cNvPr id="7" name="Picture 6" descr="The figure illustrates the operation of a D M A transfer.&#10;Long description is available in notes, press F6">
            <a:extLst>
              <a:ext uri="{FF2B5EF4-FFF2-40B4-BE49-F238E27FC236}">
                <a16:creationId xmlns:a16="http://schemas.microsoft.com/office/drawing/2014/main" id="{D5C8FA50-C79B-07EF-042D-0BEF6E7BD360}"/>
              </a:ext>
            </a:extLst>
          </p:cNvPr>
          <p:cNvPicPr>
            <a:picLocks noChangeAspect="1"/>
          </p:cNvPicPr>
          <p:nvPr/>
        </p:nvPicPr>
        <p:blipFill>
          <a:blip r:embed="rId3"/>
          <a:stretch>
            <a:fillRect/>
          </a:stretch>
        </p:blipFill>
        <p:spPr>
          <a:xfrm>
            <a:off x="2040215" y="2202432"/>
            <a:ext cx="8111570" cy="3596237"/>
          </a:xfrm>
          <a:prstGeom prst="rect">
            <a:avLst/>
          </a:prstGeom>
        </p:spPr>
      </p:pic>
      <p:sp>
        <p:nvSpPr>
          <p:cNvPr id="3" name="Content Placeholder 2">
            <a:extLst>
              <a:ext uri="{FF2B5EF4-FFF2-40B4-BE49-F238E27FC236}">
                <a16:creationId xmlns:a16="http://schemas.microsoft.com/office/drawing/2014/main" id="{C15B265F-6F58-DF59-33D9-7CA8B88CFC0F}"/>
              </a:ext>
            </a:extLst>
          </p:cNvPr>
          <p:cNvSpPr>
            <a:spLocks noGrp="1"/>
          </p:cNvSpPr>
          <p:nvPr>
            <p:ph sz="quarter" idx="14"/>
          </p:nvPr>
        </p:nvSpPr>
        <p:spPr>
          <a:xfrm>
            <a:off x="4070821" y="5995046"/>
            <a:ext cx="4050791" cy="313350"/>
          </a:xfrm>
        </p:spPr>
        <p:txBody>
          <a:bodyPr wrap="square" lIns="0" tIns="18000" rIns="0" bIns="18000" anchor="ctr" anchorCtr="0">
            <a:spAutoFit/>
          </a:bodyPr>
          <a:lstStyle/>
          <a:p>
            <a:pPr marL="15875" indent="-15875">
              <a:buNone/>
            </a:pPr>
            <a:r>
              <a:rPr lang="en-US" sz="1800" dirty="0"/>
              <a:t>Figure 5.4 Operation of a </a:t>
            </a:r>
            <a:r>
              <a:rPr lang="en-US" sz="1800" spc="-250" dirty="0"/>
              <a:t>D M </a:t>
            </a:r>
            <a:r>
              <a:rPr lang="en-US" sz="1800" dirty="0"/>
              <a:t>A transfer.</a:t>
            </a:r>
          </a:p>
        </p:txBody>
      </p:sp>
    </p:spTree>
    <p:extLst>
      <p:ext uri="{BB962C8B-B14F-4D97-AF65-F5344CB8AC3E}">
        <p14:creationId xmlns:p14="http://schemas.microsoft.com/office/powerpoint/2010/main" val="2521827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30"/>
            <a:ext cx="11153087" cy="559572"/>
          </a:xfrm>
        </p:spPr>
        <p:txBody>
          <a:bodyPr wrap="square" lIns="0" tIns="18000" rIns="0" bIns="18000" anchor="ctr" anchorCtr="0">
            <a:spAutoFit/>
          </a:bodyPr>
          <a:lstStyle/>
          <a:p>
            <a:r>
              <a:rPr lang="en-US" sz="3400" spc="-500" dirty="0"/>
              <a:t>D M </a:t>
            </a:r>
            <a:r>
              <a:rPr lang="en-US" sz="3400" dirty="0"/>
              <a:t>A Controller </a:t>
            </a:r>
            <a:r>
              <a:rPr lang="en-US" sz="2600" dirty="0"/>
              <a:t>(1 of 2)</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2976" y="1065453"/>
            <a:ext cx="11153086" cy="2852507"/>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On </a:t>
            </a:r>
            <a:r>
              <a:rPr lang="en-US" sz="2800" spc="-350" dirty="0">
                <a:solidFill>
                  <a:srgbClr val="000000"/>
                </a:solidFill>
                <a:latin typeface="Arial" panose="020B0604020202020204" pitchFamily="34" charset="0"/>
              </a:rPr>
              <a:t>I S </a:t>
            </a:r>
            <a:r>
              <a:rPr lang="en-US" sz="2800" dirty="0">
                <a:solidFill>
                  <a:srgbClr val="000000"/>
                </a:solidFill>
                <a:latin typeface="Arial" panose="020B0604020202020204" pitchFamily="34" charset="0"/>
              </a:rPr>
              <a:t>A systems there was a dedicated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controller (</a:t>
            </a:r>
            <a:r>
              <a:rPr lang="en-US" sz="2800" b="1" dirty="0">
                <a:solidFill>
                  <a:srgbClr val="000000"/>
                </a:solidFill>
                <a:latin typeface="Arial" panose="020B0604020202020204" pitchFamily="34" charset="0"/>
              </a:rPr>
              <a:t>third-party </a:t>
            </a:r>
            <a:r>
              <a:rPr lang="en-US" sz="2800" b="1" spc="-350" dirty="0">
                <a:solidFill>
                  <a:srgbClr val="000000"/>
                </a:solidFill>
                <a:latin typeface="Arial" panose="020B0604020202020204" pitchFamily="34" charset="0"/>
              </a:rPr>
              <a:t>D M </a:t>
            </a:r>
            <a:r>
              <a:rPr lang="en-US" sz="2800" b="1" dirty="0">
                <a:solidFill>
                  <a:srgbClr val="000000"/>
                </a:solidFill>
                <a:latin typeface="Arial" panose="020B0604020202020204" pitchFamily="34" charset="0"/>
              </a:rPr>
              <a:t>A</a:t>
            </a:r>
            <a:r>
              <a:rPr lang="en-US" sz="2800" dirty="0">
                <a:solidFill>
                  <a:srgbClr val="000000"/>
                </a:solidFill>
                <a:latin typeface="Arial" panose="020B0604020202020204" pitchFamily="34" charset="0"/>
              </a:rPr>
              <a:t>)</a:t>
            </a:r>
          </a:p>
          <a:p>
            <a:pPr marL="342900" indent="-342900">
              <a:spcBef>
                <a:spcPts val="600"/>
              </a:spcBef>
            </a:pPr>
            <a:r>
              <a:rPr lang="en-US" sz="2800" dirty="0">
                <a:solidFill>
                  <a:srgbClr val="000000"/>
                </a:solidFill>
                <a:latin typeface="Arial" panose="020B0604020202020204" pitchFamily="34" charset="0"/>
              </a:rPr>
              <a:t>On </a:t>
            </a:r>
            <a:r>
              <a:rPr lang="en-US" sz="2800" spc="-350" dirty="0">
                <a:solidFill>
                  <a:srgbClr val="000000"/>
                </a:solidFill>
                <a:latin typeface="Arial" panose="020B0604020202020204" pitchFamily="34" charset="0"/>
              </a:rPr>
              <a:t>P C </a:t>
            </a:r>
            <a:r>
              <a:rPr lang="en-US" sz="2800" dirty="0">
                <a:solidFill>
                  <a:srgbClr val="000000"/>
                </a:solidFill>
                <a:latin typeface="Arial" panose="020B0604020202020204" pitchFamily="34" charset="0"/>
              </a:rPr>
              <a:t>I (and </a:t>
            </a:r>
            <a:r>
              <a:rPr lang="en-US" sz="2800" spc="-350" dirty="0">
                <a:solidFill>
                  <a:srgbClr val="000000"/>
                </a:solidFill>
                <a:latin typeface="Arial" panose="020B0604020202020204" pitchFamily="34" charset="0"/>
              </a:rPr>
              <a:t>P C I </a:t>
            </a:r>
            <a:r>
              <a:rPr lang="en-US" sz="2800" dirty="0">
                <a:solidFill>
                  <a:srgbClr val="000000"/>
                </a:solidFill>
                <a:latin typeface="Arial" panose="020B0604020202020204" pitchFamily="34" charset="0"/>
              </a:rPr>
              <a:t>e) systems each </a:t>
            </a:r>
            <a:r>
              <a:rPr lang="en-US" sz="2800" spc="-350" dirty="0">
                <a:solidFill>
                  <a:srgbClr val="000000"/>
                </a:solidFill>
                <a:latin typeface="Arial" panose="020B0604020202020204" pitchFamily="34" charset="0"/>
              </a:rPr>
              <a:t>P C </a:t>
            </a:r>
            <a:r>
              <a:rPr lang="en-US" sz="2800" dirty="0">
                <a:solidFill>
                  <a:srgbClr val="000000"/>
                </a:solidFill>
                <a:latin typeface="Arial" panose="020B0604020202020204" pitchFamily="34" charset="0"/>
              </a:rPr>
              <a:t>I device may become “Bus Master” and perform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a:t>
            </a:r>
            <a:r>
              <a:rPr lang="en-US" sz="2800" b="1" dirty="0">
                <a:solidFill>
                  <a:srgbClr val="000000"/>
                </a:solidFill>
                <a:latin typeface="Arial" panose="020B0604020202020204" pitchFamily="34" charset="0"/>
              </a:rPr>
              <a:t>first-party </a:t>
            </a:r>
            <a:r>
              <a:rPr lang="en-US" sz="2800" b="1" spc="-350" dirty="0">
                <a:solidFill>
                  <a:srgbClr val="000000"/>
                </a:solidFill>
                <a:latin typeface="Arial" panose="020B0604020202020204" pitchFamily="34" charset="0"/>
              </a:rPr>
              <a:t>D M </a:t>
            </a:r>
            <a:r>
              <a:rPr lang="en-US" sz="2800" b="1" dirty="0">
                <a:solidFill>
                  <a:srgbClr val="000000"/>
                </a:solidFill>
                <a:latin typeface="Arial" panose="020B0604020202020204" pitchFamily="34" charset="0"/>
              </a:rPr>
              <a:t>A</a:t>
            </a:r>
            <a:r>
              <a:rPr lang="en-US" sz="2800" dirty="0">
                <a:solidFill>
                  <a:srgbClr val="000000"/>
                </a:solidFill>
                <a:latin typeface="Arial" panose="020B0604020202020204" pitchFamily="34" charset="0"/>
              </a:rPr>
              <a:t>)</a:t>
            </a:r>
          </a:p>
          <a:p>
            <a:pPr marL="829818" lvl="1" indent="-342900"/>
            <a:r>
              <a:rPr lang="en-US" sz="2800" dirty="0">
                <a:solidFill>
                  <a:srgbClr val="000000"/>
                </a:solidFill>
                <a:latin typeface="Arial" panose="020B0604020202020204" pitchFamily="34" charset="0"/>
              </a:rPr>
              <a:t>Device and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controller are combined</a:t>
            </a:r>
          </a:p>
          <a:p>
            <a:pPr marL="829818" lvl="1" indent="-342900"/>
            <a:r>
              <a:rPr lang="en-US" sz="2800" dirty="0">
                <a:solidFill>
                  <a:srgbClr val="000000"/>
                </a:solidFill>
                <a:latin typeface="Arial" panose="020B0604020202020204" pitchFamily="34" charset="0"/>
              </a:rPr>
              <a:t>Do you see a problem here?</a:t>
            </a:r>
          </a:p>
        </p:txBody>
      </p:sp>
    </p:spTree>
    <p:extLst>
      <p:ext uri="{BB962C8B-B14F-4D97-AF65-F5344CB8AC3E}">
        <p14:creationId xmlns:p14="http://schemas.microsoft.com/office/powerpoint/2010/main" val="2321692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53730"/>
            <a:ext cx="11153086" cy="559572"/>
          </a:xfrm>
        </p:spPr>
        <p:txBody>
          <a:bodyPr wrap="square" lIns="0" tIns="18000" rIns="0" bIns="18000" anchor="ctr" anchorCtr="0">
            <a:spAutoFit/>
          </a:bodyPr>
          <a:lstStyle/>
          <a:p>
            <a:r>
              <a:rPr lang="en-US" sz="3400" spc="-500" dirty="0"/>
              <a:t>D M </a:t>
            </a:r>
            <a:r>
              <a:rPr lang="en-US" sz="3400" dirty="0"/>
              <a:t>A Controller </a:t>
            </a:r>
            <a:r>
              <a:rPr lang="en-US" sz="2600" dirty="0"/>
              <a:t>(2 of 2)</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2975" y="1065572"/>
            <a:ext cx="11153087" cy="4883832"/>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On </a:t>
            </a:r>
            <a:r>
              <a:rPr lang="en-US" sz="2800" spc="-350" dirty="0">
                <a:solidFill>
                  <a:srgbClr val="000000"/>
                </a:solidFill>
                <a:latin typeface="Arial" panose="020B0604020202020204" pitchFamily="34" charset="0"/>
              </a:rPr>
              <a:t>I S </a:t>
            </a:r>
            <a:r>
              <a:rPr lang="en-US" sz="2800" dirty="0">
                <a:solidFill>
                  <a:srgbClr val="000000"/>
                </a:solidFill>
                <a:latin typeface="Arial" panose="020B0604020202020204" pitchFamily="34" charset="0"/>
              </a:rPr>
              <a:t>A systems there was a dedicated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controller (</a:t>
            </a:r>
            <a:r>
              <a:rPr lang="en-US" sz="2800" b="1" dirty="0">
                <a:solidFill>
                  <a:srgbClr val="000000"/>
                </a:solidFill>
                <a:latin typeface="Arial" panose="020B0604020202020204" pitchFamily="34" charset="0"/>
              </a:rPr>
              <a:t>third-party </a:t>
            </a:r>
            <a:r>
              <a:rPr lang="en-US" sz="2800" b="1" spc="-350" dirty="0">
                <a:solidFill>
                  <a:srgbClr val="000000"/>
                </a:solidFill>
                <a:latin typeface="Arial" panose="020B0604020202020204" pitchFamily="34" charset="0"/>
              </a:rPr>
              <a:t>D M </a:t>
            </a:r>
            <a:r>
              <a:rPr lang="en-US" sz="2800" b="1" dirty="0">
                <a:solidFill>
                  <a:srgbClr val="000000"/>
                </a:solidFill>
                <a:latin typeface="Arial" panose="020B0604020202020204" pitchFamily="34" charset="0"/>
              </a:rPr>
              <a:t>A</a:t>
            </a:r>
            <a:r>
              <a:rPr lang="en-US" sz="2800" dirty="0">
                <a:solidFill>
                  <a:srgbClr val="000000"/>
                </a:solidFill>
                <a:latin typeface="Arial" panose="020B0604020202020204" pitchFamily="34" charset="0"/>
              </a:rPr>
              <a:t>)</a:t>
            </a:r>
          </a:p>
          <a:p>
            <a:pPr marL="342900" indent="-342900">
              <a:spcBef>
                <a:spcPts val="600"/>
              </a:spcBef>
            </a:pPr>
            <a:r>
              <a:rPr lang="en-US" sz="2800" dirty="0">
                <a:solidFill>
                  <a:srgbClr val="000000"/>
                </a:solidFill>
                <a:latin typeface="Arial" panose="020B0604020202020204" pitchFamily="34" charset="0"/>
              </a:rPr>
              <a:t>On </a:t>
            </a:r>
            <a:r>
              <a:rPr lang="en-US" sz="2800" spc="-350" dirty="0">
                <a:solidFill>
                  <a:srgbClr val="000000"/>
                </a:solidFill>
                <a:latin typeface="Arial" panose="020B0604020202020204" pitchFamily="34" charset="0"/>
              </a:rPr>
              <a:t>P C </a:t>
            </a:r>
            <a:r>
              <a:rPr lang="en-US" sz="2800" dirty="0">
                <a:solidFill>
                  <a:srgbClr val="000000"/>
                </a:solidFill>
                <a:latin typeface="Arial" panose="020B0604020202020204" pitchFamily="34" charset="0"/>
              </a:rPr>
              <a:t>I (and </a:t>
            </a:r>
            <a:r>
              <a:rPr lang="en-US" sz="2800" spc="-350" dirty="0">
                <a:solidFill>
                  <a:srgbClr val="000000"/>
                </a:solidFill>
                <a:latin typeface="Arial" panose="020B0604020202020204" pitchFamily="34" charset="0"/>
              </a:rPr>
              <a:t>P C I </a:t>
            </a:r>
            <a:r>
              <a:rPr lang="en-US" sz="2800" dirty="0">
                <a:solidFill>
                  <a:srgbClr val="000000"/>
                </a:solidFill>
                <a:latin typeface="Arial" panose="020B0604020202020204" pitchFamily="34" charset="0"/>
              </a:rPr>
              <a:t>e) systems each </a:t>
            </a:r>
            <a:r>
              <a:rPr lang="en-US" sz="2800" spc="-350" dirty="0">
                <a:solidFill>
                  <a:srgbClr val="000000"/>
                </a:solidFill>
                <a:latin typeface="Arial" panose="020B0604020202020204" pitchFamily="34" charset="0"/>
              </a:rPr>
              <a:t>P C </a:t>
            </a:r>
            <a:r>
              <a:rPr lang="en-US" sz="2800" dirty="0">
                <a:solidFill>
                  <a:srgbClr val="000000"/>
                </a:solidFill>
                <a:latin typeface="Arial" panose="020B0604020202020204" pitchFamily="34" charset="0"/>
              </a:rPr>
              <a:t>I device may become “Bus Master” and perform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a:t>
            </a:r>
            <a:r>
              <a:rPr lang="en-US" sz="2800" b="1" dirty="0">
                <a:solidFill>
                  <a:srgbClr val="000000"/>
                </a:solidFill>
                <a:latin typeface="Arial" panose="020B0604020202020204" pitchFamily="34" charset="0"/>
              </a:rPr>
              <a:t>first-party </a:t>
            </a:r>
            <a:r>
              <a:rPr lang="en-US" sz="2800" b="1" spc="-350" dirty="0">
                <a:solidFill>
                  <a:srgbClr val="000000"/>
                </a:solidFill>
                <a:latin typeface="Arial" panose="020B0604020202020204" pitchFamily="34" charset="0"/>
              </a:rPr>
              <a:t>D M </a:t>
            </a:r>
            <a:r>
              <a:rPr lang="en-US" sz="2800" b="1" dirty="0">
                <a:solidFill>
                  <a:srgbClr val="000000"/>
                </a:solidFill>
                <a:latin typeface="Arial" panose="020B0604020202020204" pitchFamily="34" charset="0"/>
              </a:rPr>
              <a:t>A</a:t>
            </a:r>
            <a:r>
              <a:rPr lang="en-US" sz="2800" dirty="0">
                <a:solidFill>
                  <a:srgbClr val="000000"/>
                </a:solidFill>
                <a:latin typeface="Arial" panose="020B0604020202020204" pitchFamily="34" charset="0"/>
              </a:rPr>
              <a:t>)</a:t>
            </a:r>
          </a:p>
          <a:p>
            <a:pPr marL="829818" lvl="1" indent="-342900"/>
            <a:r>
              <a:rPr lang="en-US" sz="2800" dirty="0">
                <a:solidFill>
                  <a:srgbClr val="000000"/>
                </a:solidFill>
                <a:latin typeface="Arial" panose="020B0604020202020204" pitchFamily="34" charset="0"/>
              </a:rPr>
              <a:t>Device and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controller are combined</a:t>
            </a:r>
          </a:p>
          <a:p>
            <a:pPr marL="829818" lvl="1" indent="-342900"/>
            <a:r>
              <a:rPr lang="en-US" sz="2800" dirty="0">
                <a:solidFill>
                  <a:srgbClr val="000000"/>
                </a:solidFill>
                <a:latin typeface="Arial" panose="020B0604020202020204" pitchFamily="34" charset="0"/>
              </a:rPr>
              <a:t>Do you see a problem here?</a:t>
            </a:r>
          </a:p>
          <a:p>
            <a:pPr marL="829818" lvl="1" indent="-342900"/>
            <a:r>
              <a:rPr lang="en-US" sz="2800" b="1" dirty="0">
                <a:solidFill>
                  <a:srgbClr val="000000"/>
                </a:solidFill>
                <a:latin typeface="Arial" panose="020B0604020202020204" pitchFamily="34" charset="0"/>
              </a:rPr>
              <a:t>You have to trust your </a:t>
            </a:r>
            <a:r>
              <a:rPr lang="en-US" sz="2800" b="1" spc="-350" dirty="0">
                <a:solidFill>
                  <a:srgbClr val="000000"/>
                </a:solidFill>
                <a:latin typeface="Arial" panose="020B0604020202020204" pitchFamily="34" charset="0"/>
              </a:rPr>
              <a:t>H </a:t>
            </a:r>
            <a:r>
              <a:rPr lang="en-US" sz="2800" b="1" dirty="0">
                <a:solidFill>
                  <a:srgbClr val="000000"/>
                </a:solidFill>
                <a:latin typeface="Arial" panose="020B0604020202020204" pitchFamily="34" charset="0"/>
              </a:rPr>
              <a:t>W (or use a I/O </a:t>
            </a:r>
            <a:r>
              <a:rPr lang="en-US" sz="2800" b="1" spc="-350" dirty="0">
                <a:solidFill>
                  <a:srgbClr val="000000"/>
                </a:solidFill>
                <a:latin typeface="Arial" panose="020B0604020202020204" pitchFamily="34" charset="0"/>
              </a:rPr>
              <a:t>M M </a:t>
            </a:r>
            <a:r>
              <a:rPr lang="en-US" sz="2800" b="1" dirty="0">
                <a:solidFill>
                  <a:srgbClr val="000000"/>
                </a:solidFill>
                <a:latin typeface="Arial" panose="020B0604020202020204" pitchFamily="34" charset="0"/>
              </a:rPr>
              <a:t>U)</a:t>
            </a:r>
          </a:p>
          <a:p>
            <a:pPr marL="342900" indent="-342900">
              <a:spcBef>
                <a:spcPts val="600"/>
              </a:spcBef>
            </a:pPr>
            <a:r>
              <a:rPr lang="en-US" sz="2800" dirty="0">
                <a:solidFill>
                  <a:srgbClr val="000000"/>
                </a:solidFill>
                <a:latin typeface="Arial" panose="020B0604020202020204" pitchFamily="34" charset="0"/>
              </a:rPr>
              <a:t>Note:</a:t>
            </a:r>
          </a:p>
          <a:p>
            <a:pPr marL="829818" lvl="1" indent="-342900"/>
            <a:r>
              <a:rPr lang="en-US" sz="2800" dirty="0">
                <a:solidFill>
                  <a:srgbClr val="000000"/>
                </a:solidFill>
                <a:latin typeface="Arial" panose="020B0604020202020204" pitchFamily="34" charset="0"/>
              </a:rPr>
              <a:t>Embedded systems still have dedicated </a:t>
            </a:r>
            <a:r>
              <a:rPr lang="en-US" sz="2800" spc="-350" dirty="0">
                <a:solidFill>
                  <a:srgbClr val="000000"/>
                </a:solidFill>
                <a:latin typeface="Arial" panose="020B0604020202020204" pitchFamily="34" charset="0"/>
              </a:rPr>
              <a:t>D M </a:t>
            </a:r>
            <a:r>
              <a:rPr lang="en-US" sz="2800" dirty="0">
                <a:solidFill>
                  <a:srgbClr val="000000"/>
                </a:solidFill>
                <a:latin typeface="Arial" panose="020B0604020202020204" pitchFamily="34" charset="0"/>
              </a:rPr>
              <a:t>A controller</a:t>
            </a:r>
          </a:p>
          <a:p>
            <a:pPr marL="829818" lvl="1" indent="-342900"/>
            <a:r>
              <a:rPr lang="en-US" sz="2800" dirty="0">
                <a:solidFill>
                  <a:srgbClr val="000000"/>
                </a:solidFill>
                <a:latin typeface="Arial" panose="020B0604020202020204" pitchFamily="34" charset="0"/>
              </a:rPr>
              <a:t>Disk controller still uses own buffers</a:t>
            </a:r>
          </a:p>
        </p:txBody>
      </p:sp>
    </p:spTree>
    <p:extLst>
      <p:ext uri="{BB962C8B-B14F-4D97-AF65-F5344CB8AC3E}">
        <p14:creationId xmlns:p14="http://schemas.microsoft.com/office/powerpoint/2010/main" val="255614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26"/>
            <a:ext cx="11153087" cy="559572"/>
          </a:xfrm>
        </p:spPr>
        <p:txBody>
          <a:bodyPr wrap="square" lIns="0" tIns="18000" rIns="0" bIns="18000" anchor="ctr" anchorCtr="0">
            <a:spAutoFit/>
          </a:bodyPr>
          <a:lstStyle/>
          <a:p>
            <a:r>
              <a:rPr lang="en-US" sz="3400" noProof="0" dirty="0"/>
              <a:t>Quiz </a:t>
            </a:r>
            <a:r>
              <a:rPr lang="en-US" sz="2600" dirty="0"/>
              <a:t>(2 of 3)</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19380" y="1033190"/>
            <a:ext cx="11204722" cy="2267732"/>
          </a:xfrm>
        </p:spPr>
        <p:txBody>
          <a:bodyPr wrap="square" lIns="0" tIns="18000" rIns="0" bIns="18000" anchor="ctr" anchorCtr="0">
            <a:spAutoFit/>
          </a:bodyPr>
          <a:lstStyle/>
          <a:p>
            <a:pPr marL="0" indent="0">
              <a:spcBef>
                <a:spcPts val="600"/>
              </a:spcBef>
              <a:buNone/>
            </a:pPr>
            <a:r>
              <a:rPr lang="en-US" sz="2800" i="1" dirty="0">
                <a:solidFill>
                  <a:srgbClr val="000000"/>
                </a:solidFill>
                <a:latin typeface="Arial" panose="020B0604020202020204" pitchFamily="34" charset="0"/>
              </a:rPr>
              <a:t>You’re comparing the performance of two systems, both using no interrupts for device data transfer, but one using </a:t>
            </a:r>
            <a:r>
              <a:rPr lang="en-US" sz="2800" i="1" spc="-300" dirty="0">
                <a:solidFill>
                  <a:srgbClr val="000000"/>
                </a:solidFill>
                <a:latin typeface="Arial" panose="020B0604020202020204" pitchFamily="34" charset="0"/>
              </a:rPr>
              <a:t>D M </a:t>
            </a:r>
            <a:r>
              <a:rPr lang="en-US" sz="2800" i="1" dirty="0">
                <a:solidFill>
                  <a:srgbClr val="000000"/>
                </a:solidFill>
                <a:latin typeface="Arial" panose="020B0604020202020204" pitchFamily="34" charset="0"/>
              </a:rPr>
              <a:t>A + polling while the other system uses polling alone.</a:t>
            </a:r>
          </a:p>
          <a:p>
            <a:pPr marL="0" indent="0">
              <a:spcBef>
                <a:spcPts val="600"/>
              </a:spcBef>
              <a:buNone/>
            </a:pPr>
            <a:r>
              <a:rPr lang="en-US" sz="2800" i="1" dirty="0">
                <a:solidFill>
                  <a:srgbClr val="000000"/>
                </a:solidFill>
                <a:latin typeface="Arial" panose="020B0604020202020204" pitchFamily="34" charset="0"/>
              </a:rPr>
              <a:t>Do you expect comparable or different performance for the two systems?</a:t>
            </a:r>
          </a:p>
        </p:txBody>
      </p:sp>
    </p:spTree>
    <p:extLst>
      <p:ext uri="{BB962C8B-B14F-4D97-AF65-F5344CB8AC3E}">
        <p14:creationId xmlns:p14="http://schemas.microsoft.com/office/powerpoint/2010/main" val="3349426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111"/>
            <a:ext cx="11153087" cy="559572"/>
          </a:xfrm>
        </p:spPr>
        <p:txBody>
          <a:bodyPr wrap="square" lIns="0" tIns="18000" rIns="0" bIns="18000" anchor="ctr" anchorCtr="0">
            <a:spAutoFit/>
          </a:bodyPr>
          <a:lstStyle/>
          <a:p>
            <a:r>
              <a:rPr lang="en-US" sz="3400" noProof="0" dirty="0"/>
              <a:t>Answer to Quiz </a:t>
            </a:r>
            <a:r>
              <a:rPr lang="en-US" sz="2600" dirty="0"/>
              <a:t>(2 of 3)</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22975" y="1029835"/>
            <a:ext cx="11153087" cy="2267732"/>
          </a:xfrm>
        </p:spPr>
        <p:txBody>
          <a:bodyPr wrap="square" lIns="0" tIns="18000" rIns="0" bIns="18000" anchor="ctr" anchorCtr="0">
            <a:spAutoFit/>
          </a:bodyPr>
          <a:lstStyle/>
          <a:p>
            <a:pPr marL="0" indent="0">
              <a:spcBef>
                <a:spcPts val="600"/>
              </a:spcBef>
              <a:buNone/>
            </a:pPr>
            <a:r>
              <a:rPr lang="en-US" sz="2800" i="1" dirty="0">
                <a:solidFill>
                  <a:srgbClr val="000000"/>
                </a:solidFill>
                <a:latin typeface="Arial" panose="020B0604020202020204" pitchFamily="34" charset="0"/>
              </a:rPr>
              <a:t>You’re comparing the performance of two systems, both using no interrupts for device data transfer, but one using </a:t>
            </a:r>
            <a:r>
              <a:rPr lang="en-US" sz="2800" i="1" spc="-300" dirty="0">
                <a:solidFill>
                  <a:srgbClr val="000000"/>
                </a:solidFill>
                <a:latin typeface="Arial" panose="020B0604020202020204" pitchFamily="34" charset="0"/>
              </a:rPr>
              <a:t>D M </a:t>
            </a:r>
            <a:r>
              <a:rPr lang="en-US" sz="2800" i="1" dirty="0">
                <a:solidFill>
                  <a:srgbClr val="000000"/>
                </a:solidFill>
                <a:latin typeface="Arial" panose="020B0604020202020204" pitchFamily="34" charset="0"/>
              </a:rPr>
              <a:t>A + polling while the other system uses polling alone.</a:t>
            </a:r>
          </a:p>
          <a:p>
            <a:pPr marL="0" indent="0">
              <a:spcBef>
                <a:spcPts val="600"/>
              </a:spcBef>
              <a:buNone/>
            </a:pPr>
            <a:r>
              <a:rPr lang="en-US" sz="2800" i="1" dirty="0">
                <a:solidFill>
                  <a:srgbClr val="000000"/>
                </a:solidFill>
                <a:latin typeface="Arial" panose="020B0604020202020204" pitchFamily="34" charset="0"/>
              </a:rPr>
              <a:t>Q: Do you expect comparable or different performance for the two systems?</a:t>
            </a:r>
          </a:p>
        </p:txBody>
      </p:sp>
      <p:sp>
        <p:nvSpPr>
          <p:cNvPr id="3" name="Content Placeholder 2">
            <a:extLst>
              <a:ext uri="{FF2B5EF4-FFF2-40B4-BE49-F238E27FC236}">
                <a16:creationId xmlns:a16="http://schemas.microsoft.com/office/drawing/2014/main" id="{C09ED92C-57F5-EAD9-7924-47B03B3C4C0A}"/>
              </a:ext>
            </a:extLst>
          </p:cNvPr>
          <p:cNvSpPr>
            <a:spLocks noGrp="1"/>
          </p:cNvSpPr>
          <p:nvPr>
            <p:ph sz="quarter" idx="14"/>
          </p:nvPr>
        </p:nvSpPr>
        <p:spPr>
          <a:xfrm>
            <a:off x="522975" y="3524751"/>
            <a:ext cx="11153087" cy="898126"/>
          </a:xfrm>
        </p:spPr>
        <p:txBody>
          <a:bodyPr wrap="square" lIns="0" tIns="18000" rIns="0" bIns="18000" anchor="ctr" anchorCtr="0">
            <a:spAutoFit/>
          </a:bodyPr>
          <a:lstStyle/>
          <a:p>
            <a:pPr marL="0" indent="0">
              <a:buNone/>
            </a:pPr>
            <a:r>
              <a:rPr lang="en-US" sz="2800" b="1" i="1" dirty="0">
                <a:solidFill>
                  <a:schemeClr val="tx1"/>
                </a:solidFill>
                <a:latin typeface="Arial" panose="020B0604020202020204" pitchFamily="34" charset="0"/>
              </a:rPr>
              <a:t>A: When </a:t>
            </a:r>
            <a:r>
              <a:rPr lang="en-US" sz="2800" b="1" i="1" spc="-350" dirty="0">
                <a:solidFill>
                  <a:schemeClr val="tx1"/>
                </a:solidFill>
                <a:latin typeface="Arial" panose="020B0604020202020204" pitchFamily="34" charset="0"/>
              </a:rPr>
              <a:t>D M </a:t>
            </a:r>
            <a:r>
              <a:rPr lang="en-US" sz="2800" b="1" i="1" dirty="0">
                <a:solidFill>
                  <a:schemeClr val="tx1"/>
                </a:solidFill>
                <a:latin typeface="Arial" panose="020B0604020202020204" pitchFamily="34" charset="0"/>
              </a:rPr>
              <a:t>A is used, the </a:t>
            </a:r>
            <a:r>
              <a:rPr lang="en-US" sz="2800" b="1" i="1" spc="-350" dirty="0">
                <a:solidFill>
                  <a:schemeClr val="tx1"/>
                </a:solidFill>
                <a:latin typeface="Arial" panose="020B0604020202020204" pitchFamily="34" charset="0"/>
              </a:rPr>
              <a:t>C P </a:t>
            </a:r>
            <a:r>
              <a:rPr lang="en-US" sz="2800" b="1" i="1" dirty="0">
                <a:solidFill>
                  <a:schemeClr val="tx1"/>
                </a:solidFill>
                <a:latin typeface="Arial" panose="020B0604020202020204" pitchFamily="34" charset="0"/>
              </a:rPr>
              <a:t>U can possibly do other work while the I/O is going on.</a:t>
            </a:r>
          </a:p>
        </p:txBody>
      </p:sp>
    </p:spTree>
    <p:extLst>
      <p:ext uri="{BB962C8B-B14F-4D97-AF65-F5344CB8AC3E}">
        <p14:creationId xmlns:p14="http://schemas.microsoft.com/office/powerpoint/2010/main" val="586092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26"/>
            <a:ext cx="11153087" cy="559572"/>
          </a:xfrm>
        </p:spPr>
        <p:txBody>
          <a:bodyPr wrap="square" lIns="0" tIns="18000" rIns="0" bIns="18000" anchor="ctr" anchorCtr="0">
            <a:spAutoFit/>
          </a:bodyPr>
          <a:lstStyle/>
          <a:p>
            <a:r>
              <a:rPr lang="en-US" sz="3400" noProof="0" dirty="0"/>
              <a:t>Overview </a:t>
            </a:r>
            <a:r>
              <a:rPr lang="en-US" sz="2600" dirty="0"/>
              <a:t>(3 of 4)</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19381" y="1067748"/>
            <a:ext cx="11153087" cy="1482901"/>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Principles of I/O Hardware</a:t>
            </a:r>
          </a:p>
          <a:p>
            <a:pPr marL="342900" indent="-342900">
              <a:spcBef>
                <a:spcPts val="600"/>
              </a:spcBef>
            </a:pPr>
            <a:r>
              <a:rPr lang="en-US" sz="2800" b="1" dirty="0">
                <a:solidFill>
                  <a:schemeClr val="tx1"/>
                </a:solidFill>
                <a:latin typeface="Arial" panose="020B0604020202020204" pitchFamily="34" charset="0"/>
              </a:rPr>
              <a:t>Principles of I/O Software</a:t>
            </a:r>
          </a:p>
          <a:p>
            <a:pPr marL="342900" indent="-342900">
              <a:spcBef>
                <a:spcPts val="600"/>
              </a:spcBef>
            </a:pPr>
            <a:r>
              <a:rPr lang="en-US" sz="2800" dirty="0">
                <a:solidFill>
                  <a:srgbClr val="000000"/>
                </a:solidFill>
                <a:latin typeface="Arial" panose="020B0604020202020204" pitchFamily="34" charset="0"/>
              </a:rPr>
              <a:t>I/O Devices</a:t>
            </a:r>
          </a:p>
        </p:txBody>
      </p:sp>
    </p:spTree>
    <p:extLst>
      <p:ext uri="{BB962C8B-B14F-4D97-AF65-F5344CB8AC3E}">
        <p14:creationId xmlns:p14="http://schemas.microsoft.com/office/powerpoint/2010/main" val="422441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6" y="236845"/>
            <a:ext cx="11152717" cy="559572"/>
          </a:xfrm>
        </p:spPr>
        <p:txBody>
          <a:bodyPr wrap="square" lIns="0" tIns="18000" rIns="0" bIns="18000" anchor="ctr" anchorCtr="0">
            <a:spAutoFit/>
          </a:bodyPr>
          <a:lstStyle/>
          <a:p>
            <a:r>
              <a:rPr lang="en-US" sz="3400" noProof="0" dirty="0"/>
              <a:t>Overview </a:t>
            </a:r>
            <a:r>
              <a:rPr lang="en-US" sz="2600" dirty="0"/>
              <a:t>(2 of 4)</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74" y="1024578"/>
            <a:ext cx="11152716" cy="1482901"/>
          </a:xfrm>
        </p:spPr>
        <p:txBody>
          <a:bodyPr wrap="square" lIns="0" tIns="18000" rIns="0" bIns="18000" anchor="ctr" anchorCtr="0">
            <a:spAutoFit/>
          </a:bodyPr>
          <a:lstStyle/>
          <a:p>
            <a:pPr marL="342900" indent="-342900">
              <a:spcBef>
                <a:spcPts val="600"/>
              </a:spcBef>
            </a:pPr>
            <a:r>
              <a:rPr lang="en-US" sz="2800" b="1" dirty="0">
                <a:solidFill>
                  <a:schemeClr val="tx1"/>
                </a:solidFill>
              </a:rPr>
              <a:t>Principles of I/O Hardware</a:t>
            </a:r>
          </a:p>
          <a:p>
            <a:pPr marL="342900" indent="-342900">
              <a:spcBef>
                <a:spcPts val="600"/>
              </a:spcBef>
            </a:pPr>
            <a:r>
              <a:rPr lang="en-US" sz="2800" dirty="0"/>
              <a:t>Principles of I/O Software</a:t>
            </a:r>
          </a:p>
          <a:p>
            <a:pPr marL="342900" indent="-342900">
              <a:spcBef>
                <a:spcPts val="600"/>
              </a:spcBef>
            </a:pPr>
            <a:r>
              <a:rPr lang="en-US" sz="2800" dirty="0"/>
              <a:t>I/O Devices</a:t>
            </a:r>
          </a:p>
        </p:txBody>
      </p:sp>
    </p:spTree>
    <p:extLst>
      <p:ext uri="{BB962C8B-B14F-4D97-AF65-F5344CB8AC3E}">
        <p14:creationId xmlns:p14="http://schemas.microsoft.com/office/powerpoint/2010/main" val="3084006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26"/>
            <a:ext cx="11153087" cy="559572"/>
          </a:xfrm>
        </p:spPr>
        <p:txBody>
          <a:bodyPr wrap="square" lIns="0" tIns="18000" rIns="0" bIns="18000" anchor="ctr" anchorCtr="0">
            <a:spAutoFit/>
          </a:bodyPr>
          <a:lstStyle/>
          <a:p>
            <a:r>
              <a:rPr lang="en-US" sz="3400" noProof="0" dirty="0"/>
              <a:t>Principles of I/O Software </a:t>
            </a:r>
            <a:r>
              <a:rPr lang="en-US" sz="2600" dirty="0"/>
              <a:t>(1 of 3)</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19381" y="1066275"/>
            <a:ext cx="11153087" cy="3006395"/>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Issues:</a:t>
            </a:r>
          </a:p>
          <a:p>
            <a:pPr marL="342900" indent="-342900">
              <a:spcBef>
                <a:spcPts val="600"/>
              </a:spcBef>
            </a:pPr>
            <a:r>
              <a:rPr lang="en-US" sz="2800" dirty="0">
                <a:solidFill>
                  <a:srgbClr val="000000"/>
                </a:solidFill>
                <a:latin typeface="Arial" panose="020B0604020202020204" pitchFamily="34" charset="0"/>
              </a:rPr>
              <a:t>Device independence</a:t>
            </a:r>
          </a:p>
          <a:p>
            <a:pPr marL="342900" indent="-342900">
              <a:spcBef>
                <a:spcPts val="600"/>
              </a:spcBef>
            </a:pPr>
            <a:r>
              <a:rPr lang="en-US" sz="2800" dirty="0">
                <a:solidFill>
                  <a:srgbClr val="000000"/>
                </a:solidFill>
                <a:latin typeface="Arial" panose="020B0604020202020204" pitchFamily="34" charset="0"/>
              </a:rPr>
              <a:t>Uniform naming</a:t>
            </a:r>
          </a:p>
          <a:p>
            <a:pPr marL="342900" indent="-342900">
              <a:spcBef>
                <a:spcPts val="600"/>
              </a:spcBef>
            </a:pPr>
            <a:r>
              <a:rPr lang="en-US" sz="2800" dirty="0">
                <a:solidFill>
                  <a:srgbClr val="000000"/>
                </a:solidFill>
                <a:latin typeface="Arial" panose="020B0604020202020204" pitchFamily="34" charset="0"/>
              </a:rPr>
              <a:t>Error handling</a:t>
            </a:r>
          </a:p>
          <a:p>
            <a:pPr marL="342900" indent="-342900">
              <a:spcBef>
                <a:spcPts val="600"/>
              </a:spcBef>
            </a:pPr>
            <a:r>
              <a:rPr lang="en-US" sz="2800" dirty="0">
                <a:solidFill>
                  <a:srgbClr val="000000"/>
                </a:solidFill>
                <a:latin typeface="Arial" panose="020B0604020202020204" pitchFamily="34" charset="0"/>
              </a:rPr>
              <a:t>Buffering</a:t>
            </a:r>
          </a:p>
          <a:p>
            <a:pPr marL="342900" indent="-342900">
              <a:spcBef>
                <a:spcPts val="600"/>
              </a:spcBef>
            </a:pPr>
            <a:r>
              <a:rPr lang="en-US" sz="2800" dirty="0">
                <a:solidFill>
                  <a:srgbClr val="000000"/>
                </a:solidFill>
                <a:latin typeface="Arial" panose="020B0604020202020204" pitchFamily="34" charset="0"/>
              </a:rPr>
              <a:t>Synchronous versus asynchronous</a:t>
            </a:r>
          </a:p>
        </p:txBody>
      </p:sp>
    </p:spTree>
    <p:extLst>
      <p:ext uri="{BB962C8B-B14F-4D97-AF65-F5344CB8AC3E}">
        <p14:creationId xmlns:p14="http://schemas.microsoft.com/office/powerpoint/2010/main" val="3791196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26"/>
            <a:ext cx="11153087" cy="559572"/>
          </a:xfrm>
        </p:spPr>
        <p:txBody>
          <a:bodyPr wrap="square" lIns="0" tIns="18000" rIns="0" bIns="18000" anchor="ctr" anchorCtr="0">
            <a:spAutoFit/>
          </a:bodyPr>
          <a:lstStyle/>
          <a:p>
            <a:r>
              <a:rPr lang="en-US" sz="3400" noProof="0" dirty="0"/>
              <a:t>Principles of I/O Software </a:t>
            </a:r>
            <a:r>
              <a:rPr lang="en-US" sz="2600" dirty="0"/>
              <a:t>(2 of 3)</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19379" y="1024966"/>
            <a:ext cx="11156683" cy="4529889"/>
          </a:xfrm>
        </p:spPr>
        <p:txBody>
          <a:bodyPr wrap="square" lIns="0" tIns="18000" rIns="0" bIns="18000" anchor="ctr" anchorCtr="0">
            <a:spAutoFit/>
          </a:bodyPr>
          <a:lstStyle/>
          <a:p>
            <a:pPr marL="342900" indent="-342900">
              <a:spcBef>
                <a:spcPts val="600"/>
              </a:spcBef>
            </a:pPr>
            <a:r>
              <a:rPr lang="en-US" sz="2800" b="1" dirty="0">
                <a:solidFill>
                  <a:srgbClr val="000000"/>
                </a:solidFill>
                <a:latin typeface="Arial" panose="020B0604020202020204" pitchFamily="34" charset="0"/>
              </a:rPr>
              <a:t>Device independence</a:t>
            </a:r>
          </a:p>
          <a:p>
            <a:pPr marL="829818" lvl="1" indent="-342900"/>
            <a:r>
              <a:rPr lang="en-US" sz="2800" dirty="0">
                <a:solidFill>
                  <a:srgbClr val="000000"/>
                </a:solidFill>
                <a:latin typeface="Arial" panose="020B0604020202020204" pitchFamily="34" charset="0"/>
              </a:rPr>
              <a:t>I/O software provides abstraction over actual hardware</a:t>
            </a:r>
          </a:p>
          <a:p>
            <a:pPr marL="829818" lvl="1" indent="-342900"/>
            <a:r>
              <a:rPr lang="en-US" sz="2800" dirty="0">
                <a:solidFill>
                  <a:srgbClr val="000000"/>
                </a:solidFill>
                <a:latin typeface="Arial" panose="020B0604020202020204" pitchFamily="34" charset="0"/>
              </a:rPr>
              <a:t>Programs should not have to care about device particularities</a:t>
            </a:r>
          </a:p>
          <a:p>
            <a:pPr marL="342900" indent="-342900">
              <a:spcBef>
                <a:spcPts val="600"/>
              </a:spcBef>
            </a:pPr>
            <a:r>
              <a:rPr lang="en-US" sz="2800" b="1" dirty="0">
                <a:solidFill>
                  <a:srgbClr val="000000"/>
                </a:solidFill>
                <a:latin typeface="Arial" panose="020B0604020202020204" pitchFamily="34" charset="0"/>
              </a:rPr>
              <a:t>Uniform naming</a:t>
            </a:r>
          </a:p>
          <a:p>
            <a:pPr marL="829818" lvl="1" indent="-342900"/>
            <a:r>
              <a:rPr lang="en-US" sz="2800" dirty="0">
                <a:solidFill>
                  <a:srgbClr val="000000"/>
                </a:solidFill>
                <a:latin typeface="Arial" panose="020B0604020202020204" pitchFamily="34" charset="0"/>
              </a:rPr>
              <a:t>We don’t want to type </a:t>
            </a:r>
            <a:r>
              <a:rPr lang="en-US" sz="2800" spc="-300" dirty="0">
                <a:solidFill>
                  <a:srgbClr val="000000"/>
                </a:solidFill>
                <a:latin typeface="Arial" panose="020B0604020202020204" pitchFamily="34" charset="0"/>
              </a:rPr>
              <a:t>S </a:t>
            </a:r>
            <a:r>
              <a:rPr lang="en-US" sz="2800" dirty="0">
                <a:solidFill>
                  <a:srgbClr val="000000"/>
                </a:solidFill>
                <a:latin typeface="Arial" panose="020B0604020202020204" pitchFamily="34" charset="0"/>
              </a:rPr>
              <a:t>T6</a:t>
            </a:r>
            <a:r>
              <a:rPr lang="en-US" sz="2800" spc="-300" dirty="0">
                <a:solidFill>
                  <a:srgbClr val="000000"/>
                </a:solidFill>
                <a:latin typeface="Arial" panose="020B0604020202020204" pitchFamily="34" charset="0"/>
              </a:rPr>
              <a:t>N </a:t>
            </a:r>
            <a:r>
              <a:rPr lang="en-US" sz="2800" dirty="0">
                <a:solidFill>
                  <a:srgbClr val="000000"/>
                </a:solidFill>
                <a:latin typeface="Arial" panose="020B0604020202020204" pitchFamily="34" charset="0"/>
              </a:rPr>
              <a:t>M04 to address the first hard disk </a:t>
            </a:r>
          </a:p>
          <a:p>
            <a:pPr marL="829818" lvl="1" indent="-342900"/>
            <a:r>
              <a:rPr lang="en-US" sz="2800" dirty="0">
                <a:solidFill>
                  <a:srgbClr val="000000"/>
                </a:solidFill>
                <a:latin typeface="Arial" panose="020B0604020202020204" pitchFamily="34" charset="0"/>
              </a:rPr>
              <a:t>/dev/</a:t>
            </a:r>
            <a:r>
              <a:rPr lang="en-US" sz="2800" dirty="0" err="1">
                <a:solidFill>
                  <a:srgbClr val="000000"/>
                </a:solidFill>
                <a:latin typeface="Arial" panose="020B0604020202020204" pitchFamily="34" charset="0"/>
              </a:rPr>
              <a:t>sda</a:t>
            </a:r>
            <a:r>
              <a:rPr lang="en-US" sz="2800" dirty="0">
                <a:solidFill>
                  <a:srgbClr val="000000"/>
                </a:solidFill>
                <a:latin typeface="Arial" panose="020B0604020202020204" pitchFamily="34" charset="0"/>
              </a:rPr>
              <a:t> is better</a:t>
            </a:r>
          </a:p>
          <a:p>
            <a:pPr marL="829818" lvl="1" indent="-342900"/>
            <a:r>
              <a:rPr lang="en-US" sz="2800" dirty="0">
                <a:solidFill>
                  <a:srgbClr val="000000"/>
                </a:solidFill>
                <a:latin typeface="Arial" panose="020B0604020202020204" pitchFamily="34" charset="0"/>
              </a:rPr>
              <a:t>/</a:t>
            </a:r>
            <a:r>
              <a:rPr lang="en-US" sz="2800" dirty="0" err="1">
                <a:solidFill>
                  <a:srgbClr val="000000"/>
                </a:solidFill>
                <a:latin typeface="Arial" panose="020B0604020202020204" pitchFamily="34" charset="0"/>
              </a:rPr>
              <a:t>mnt</a:t>
            </a:r>
            <a:r>
              <a:rPr lang="en-US" sz="2800" dirty="0">
                <a:solidFill>
                  <a:srgbClr val="000000"/>
                </a:solidFill>
                <a:latin typeface="Arial" panose="020B0604020202020204" pitchFamily="34" charset="0"/>
              </a:rPr>
              <a:t>/movies even better</a:t>
            </a:r>
          </a:p>
          <a:p>
            <a:pPr marL="342900" indent="-342900">
              <a:spcBef>
                <a:spcPts val="600"/>
              </a:spcBef>
            </a:pPr>
            <a:r>
              <a:rPr lang="en-US" sz="2800" b="1" dirty="0">
                <a:solidFill>
                  <a:srgbClr val="000000"/>
                </a:solidFill>
                <a:latin typeface="Arial" panose="020B0604020202020204" pitchFamily="34" charset="0"/>
              </a:rPr>
              <a:t>Error handling</a:t>
            </a:r>
          </a:p>
          <a:p>
            <a:pPr marL="829818" lvl="1" indent="-342900"/>
            <a:r>
              <a:rPr lang="en-US" sz="2800" dirty="0">
                <a:solidFill>
                  <a:srgbClr val="000000"/>
                </a:solidFill>
                <a:latin typeface="Arial" panose="020B0604020202020204" pitchFamily="34" charset="0"/>
              </a:rPr>
              <a:t>Errors should be handled closest to their source</a:t>
            </a:r>
          </a:p>
        </p:txBody>
      </p:sp>
    </p:spTree>
    <p:extLst>
      <p:ext uri="{BB962C8B-B14F-4D97-AF65-F5344CB8AC3E}">
        <p14:creationId xmlns:p14="http://schemas.microsoft.com/office/powerpoint/2010/main" val="3751736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513C-8CAD-C2DA-B1A9-552AEEA0B488}"/>
              </a:ext>
            </a:extLst>
          </p:cNvPr>
          <p:cNvSpPr>
            <a:spLocks noGrp="1"/>
          </p:cNvSpPr>
          <p:nvPr>
            <p:ph type="title"/>
          </p:nvPr>
        </p:nvSpPr>
        <p:spPr>
          <a:xfrm>
            <a:off x="522975" y="256138"/>
            <a:ext cx="11153087" cy="559572"/>
          </a:xfrm>
        </p:spPr>
        <p:txBody>
          <a:bodyPr wrap="square" lIns="0" tIns="18000" rIns="0" bIns="18000" anchor="ctr" anchorCtr="0">
            <a:spAutoFit/>
          </a:bodyPr>
          <a:lstStyle/>
          <a:p>
            <a:r>
              <a:rPr lang="en-US" sz="3400" dirty="0"/>
              <a:t>Principles of I/O Software </a:t>
            </a:r>
            <a:r>
              <a:rPr lang="en-US" sz="2600" dirty="0"/>
              <a:t>(3 of 3)</a:t>
            </a:r>
          </a:p>
        </p:txBody>
      </p:sp>
      <p:sp>
        <p:nvSpPr>
          <p:cNvPr id="3" name="Content Placeholder 2">
            <a:extLst>
              <a:ext uri="{FF2B5EF4-FFF2-40B4-BE49-F238E27FC236}">
                <a16:creationId xmlns:a16="http://schemas.microsoft.com/office/drawing/2014/main" id="{009CF2E9-FAE3-F53E-80E7-47233329D90B}"/>
              </a:ext>
            </a:extLst>
          </p:cNvPr>
          <p:cNvSpPr>
            <a:spLocks noGrp="1"/>
          </p:cNvSpPr>
          <p:nvPr>
            <p:ph sz="quarter" idx="13"/>
          </p:nvPr>
        </p:nvSpPr>
        <p:spPr>
          <a:xfrm>
            <a:off x="522975" y="1025974"/>
            <a:ext cx="11153087" cy="1990733"/>
          </a:xfrm>
        </p:spPr>
        <p:txBody>
          <a:bodyPr wrap="square" lIns="0" tIns="18000" rIns="0" bIns="18000" anchor="ctr" anchorCtr="0">
            <a:spAutoFit/>
          </a:bodyPr>
          <a:lstStyle/>
          <a:p>
            <a:pPr marL="342900" indent="-342900">
              <a:spcBef>
                <a:spcPts val="600"/>
              </a:spcBef>
            </a:pPr>
            <a:r>
              <a:rPr lang="en-US" sz="2800" b="1" dirty="0"/>
              <a:t>Buffering</a:t>
            </a:r>
          </a:p>
          <a:p>
            <a:pPr marL="829818" lvl="1" indent="-342900"/>
            <a:r>
              <a:rPr lang="en-US" sz="2800" dirty="0"/>
              <a:t>Networking: incoming packets have to be buffered</a:t>
            </a:r>
          </a:p>
          <a:p>
            <a:pPr marL="829818" lvl="1" indent="-342900"/>
            <a:r>
              <a:rPr lang="en-US" sz="2800" dirty="0"/>
              <a:t>Audio: buffering to avoid clicks</a:t>
            </a:r>
          </a:p>
          <a:p>
            <a:pPr marL="342900" indent="-342900">
              <a:spcBef>
                <a:spcPts val="600"/>
              </a:spcBef>
            </a:pPr>
            <a:r>
              <a:rPr lang="en-US" sz="2800" b="1" dirty="0"/>
              <a:t>Synchronous </a:t>
            </a:r>
            <a:r>
              <a:rPr lang="en-US" sz="2400" b="1" dirty="0"/>
              <a:t>v</a:t>
            </a:r>
            <a:r>
              <a:rPr lang="en-US" sz="100" b="1" dirty="0"/>
              <a:t>ersu</a:t>
            </a:r>
            <a:r>
              <a:rPr lang="en-US" sz="2400" b="1" dirty="0"/>
              <a:t>s. </a:t>
            </a:r>
            <a:r>
              <a:rPr lang="en-US" sz="2800" b="1" dirty="0"/>
              <a:t>asynchronous I/O</a:t>
            </a:r>
            <a:endParaRPr lang="en-US" sz="2400" b="1" dirty="0"/>
          </a:p>
        </p:txBody>
      </p:sp>
      <p:sp>
        <p:nvSpPr>
          <p:cNvPr id="4" name="Content Placeholder 3">
            <a:extLst>
              <a:ext uri="{FF2B5EF4-FFF2-40B4-BE49-F238E27FC236}">
                <a16:creationId xmlns:a16="http://schemas.microsoft.com/office/drawing/2014/main" id="{585B0382-837B-ED4B-A6A7-C641352745BF}"/>
              </a:ext>
            </a:extLst>
          </p:cNvPr>
          <p:cNvSpPr>
            <a:spLocks noGrp="1"/>
          </p:cNvSpPr>
          <p:nvPr>
            <p:ph sz="quarter" idx="14"/>
          </p:nvPr>
        </p:nvSpPr>
        <p:spPr>
          <a:xfrm>
            <a:off x="522977" y="3119505"/>
            <a:ext cx="7630423" cy="467239"/>
          </a:xfrm>
        </p:spPr>
        <p:txBody>
          <a:bodyPr wrap="square" lIns="0" tIns="18000" rIns="0" bIns="18000" anchor="ctr" anchorCtr="0">
            <a:spAutoFit/>
          </a:bodyPr>
          <a:lstStyle/>
          <a:p>
            <a:pPr marL="829818" lvl="1" indent="-342900"/>
            <a:r>
              <a:rPr lang="en-US" sz="2800" dirty="0"/>
              <a:t>Programs don’t want to deal with interrupts</a:t>
            </a:r>
          </a:p>
        </p:txBody>
      </p:sp>
      <p:sp>
        <p:nvSpPr>
          <p:cNvPr id="5" name="Content Placeholder 4">
            <a:extLst>
              <a:ext uri="{FF2B5EF4-FFF2-40B4-BE49-F238E27FC236}">
                <a16:creationId xmlns:a16="http://schemas.microsoft.com/office/drawing/2014/main" id="{E38F4C8C-7937-4644-A1B4-A2E79F6B4E32}"/>
              </a:ext>
            </a:extLst>
          </p:cNvPr>
          <p:cNvSpPr>
            <a:spLocks noGrp="1"/>
          </p:cNvSpPr>
          <p:nvPr>
            <p:ph sz="quarter" idx="15"/>
          </p:nvPr>
        </p:nvSpPr>
        <p:spPr>
          <a:xfrm>
            <a:off x="8288865" y="3148532"/>
            <a:ext cx="588435" cy="405683"/>
          </a:xfrm>
        </p:spPr>
        <p:txBody>
          <a:bodyPr wrap="square" lIns="0" tIns="18000" rIns="0" bIns="18000" anchor="ctr" anchorCtr="0">
            <a:spAutoFit/>
          </a:bodyPr>
          <a:lstStyle/>
          <a:p>
            <a:pPr marL="101600" indent="-101600">
              <a:buNone/>
            </a:pPr>
            <a:r>
              <a:rPr lang="en-US" sz="2400" spc="-300" dirty="0"/>
              <a:t>O </a:t>
            </a:r>
            <a:r>
              <a:rPr lang="en-US" sz="2400" dirty="0"/>
              <a:t>S</a:t>
            </a:r>
          </a:p>
        </p:txBody>
      </p:sp>
      <p:graphicFrame>
        <p:nvGraphicFramePr>
          <p:cNvPr id="10" name="Object 9" descr="A right headed arrow. ">
            <a:extLst>
              <a:ext uri="{FF2B5EF4-FFF2-40B4-BE49-F238E27FC236}">
                <a16:creationId xmlns:a16="http://schemas.microsoft.com/office/drawing/2014/main" id="{F45BE063-FFC7-A34C-709A-9BCD757147FD}"/>
              </a:ext>
            </a:extLst>
          </p:cNvPr>
          <p:cNvGraphicFramePr>
            <a:graphicFrameLocks noChangeAspect="1"/>
          </p:cNvGraphicFramePr>
          <p:nvPr>
            <p:extLst>
              <p:ext uri="{D42A27DB-BD31-4B8C-83A1-F6EECF244321}">
                <p14:modId xmlns:p14="http://schemas.microsoft.com/office/powerpoint/2010/main" val="806872391"/>
              </p:ext>
            </p:extLst>
          </p:nvPr>
        </p:nvGraphicFramePr>
        <p:xfrm>
          <a:off x="8954670" y="3246013"/>
          <a:ext cx="427902" cy="314633"/>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right headed arrow. ">
                        <a:extLst>
                          <a:ext uri="{FF2B5EF4-FFF2-40B4-BE49-F238E27FC236}">
                            <a16:creationId xmlns:a16="http://schemas.microsoft.com/office/drawing/2014/main" id="{F45BE063-FFC7-A34C-709A-9BCD757147FD}"/>
                          </a:ext>
                        </a:extLst>
                      </p:cNvPr>
                      <p:cNvPicPr/>
                      <p:nvPr/>
                    </p:nvPicPr>
                    <p:blipFill>
                      <a:blip r:embed="rId3"/>
                      <a:stretch>
                        <a:fillRect/>
                      </a:stretch>
                    </p:blipFill>
                    <p:spPr>
                      <a:xfrm>
                        <a:off x="8954670" y="3246013"/>
                        <a:ext cx="427902" cy="314633"/>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A4D1061A-8327-4316-4AB9-38C19E0E91CF}"/>
              </a:ext>
            </a:extLst>
          </p:cNvPr>
          <p:cNvSpPr>
            <a:spLocks noGrp="1"/>
          </p:cNvSpPr>
          <p:nvPr>
            <p:ph sz="quarter" idx="16"/>
          </p:nvPr>
        </p:nvSpPr>
        <p:spPr>
          <a:xfrm>
            <a:off x="1368105" y="3688333"/>
            <a:ext cx="7432995" cy="467239"/>
          </a:xfrm>
        </p:spPr>
        <p:txBody>
          <a:bodyPr wrap="square" lIns="0" tIns="18000" rIns="0" bIns="18000" anchor="ctr" anchorCtr="0">
            <a:spAutoFit/>
          </a:bodyPr>
          <a:lstStyle/>
          <a:p>
            <a:pPr marL="485775" lvl="1" indent="-485775">
              <a:buNone/>
            </a:pPr>
            <a:r>
              <a:rPr lang="en-US" sz="2800" dirty="0"/>
              <a:t>turns async operations into blocking operations</a:t>
            </a:r>
          </a:p>
        </p:txBody>
      </p:sp>
      <p:sp>
        <p:nvSpPr>
          <p:cNvPr id="7" name="Content Placeholder 6">
            <a:extLst>
              <a:ext uri="{FF2B5EF4-FFF2-40B4-BE49-F238E27FC236}">
                <a16:creationId xmlns:a16="http://schemas.microsoft.com/office/drawing/2014/main" id="{506E44D4-00C1-3E0A-3D3C-6DA54C0AF73F}"/>
              </a:ext>
            </a:extLst>
          </p:cNvPr>
          <p:cNvSpPr>
            <a:spLocks noGrp="1"/>
          </p:cNvSpPr>
          <p:nvPr>
            <p:ph sz="quarter" idx="17"/>
          </p:nvPr>
        </p:nvSpPr>
        <p:spPr>
          <a:xfrm>
            <a:off x="509121" y="4273701"/>
            <a:ext cx="8977780" cy="467239"/>
          </a:xfrm>
        </p:spPr>
        <p:txBody>
          <a:bodyPr wrap="square" lIns="0" tIns="18000" rIns="0" bIns="18000" anchor="ctr" anchorCtr="0">
            <a:spAutoFit/>
          </a:bodyPr>
          <a:lstStyle/>
          <a:p>
            <a:pPr marL="829818" lvl="1" indent="-342900"/>
            <a:r>
              <a:rPr lang="en-US" sz="2800" dirty="0"/>
              <a:t>Lower levels have to deal with interrupts, </a:t>
            </a:r>
            <a:r>
              <a:rPr lang="en-US" sz="2800" spc="-300" dirty="0"/>
              <a:t>D M </a:t>
            </a:r>
            <a:r>
              <a:rPr lang="en-US" sz="2800" dirty="0"/>
              <a:t>A, etc.</a:t>
            </a:r>
          </a:p>
        </p:txBody>
      </p:sp>
    </p:spTree>
    <p:extLst>
      <p:ext uri="{BB962C8B-B14F-4D97-AF65-F5344CB8AC3E}">
        <p14:creationId xmlns:p14="http://schemas.microsoft.com/office/powerpoint/2010/main" val="3384630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26"/>
            <a:ext cx="11153087" cy="559572"/>
          </a:xfrm>
        </p:spPr>
        <p:txBody>
          <a:bodyPr wrap="square" lIns="0" tIns="18000" rIns="0" bIns="18000" anchor="ctr" anchorCtr="0">
            <a:spAutoFit/>
          </a:bodyPr>
          <a:lstStyle/>
          <a:p>
            <a:r>
              <a:rPr lang="en-US" sz="3400" noProof="0" dirty="0"/>
              <a:t>Programmed I/O (1)</a:t>
            </a:r>
            <a:endParaRPr lang="en-US" sz="3400" dirty="0"/>
          </a:p>
        </p:txBody>
      </p:sp>
      <p:pic>
        <p:nvPicPr>
          <p:cNvPr id="5" name="Picture 4" descr="The figure illustrates the steps in printing a string.&#10;Long description is available in notes, press F6">
            <a:extLst>
              <a:ext uri="{FF2B5EF4-FFF2-40B4-BE49-F238E27FC236}">
                <a16:creationId xmlns:a16="http://schemas.microsoft.com/office/drawing/2014/main" id="{7E201AE5-D9E3-8032-D7B9-124523591956}"/>
              </a:ext>
            </a:extLst>
          </p:cNvPr>
          <p:cNvPicPr>
            <a:picLocks noChangeAspect="1"/>
          </p:cNvPicPr>
          <p:nvPr/>
        </p:nvPicPr>
        <p:blipFill>
          <a:blip r:embed="rId3"/>
          <a:srcRect/>
          <a:stretch/>
        </p:blipFill>
        <p:spPr>
          <a:xfrm>
            <a:off x="1001686" y="1394352"/>
            <a:ext cx="10188629" cy="4155879"/>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4286946" y="5990252"/>
            <a:ext cx="3625145" cy="313350"/>
          </a:xfrm>
        </p:spPr>
        <p:txBody>
          <a:bodyPr wrap="square" lIns="0" tIns="18000" rIns="0" bIns="18000" anchor="ctr" anchorCtr="0">
            <a:spAutoFit/>
          </a:bodyPr>
          <a:lstStyle/>
          <a:p>
            <a:pPr marL="0" indent="0">
              <a:buNone/>
            </a:pPr>
            <a:r>
              <a:rPr lang="en-US" sz="1800" dirty="0">
                <a:solidFill>
                  <a:srgbClr val="000000"/>
                </a:solidFill>
                <a:latin typeface="Arial" panose="020B0604020202020204" pitchFamily="34" charset="0"/>
              </a:rPr>
              <a:t>Figure 5.7 Steps in printing a string.</a:t>
            </a:r>
          </a:p>
        </p:txBody>
      </p:sp>
    </p:spTree>
    <p:extLst>
      <p:ext uri="{BB962C8B-B14F-4D97-AF65-F5344CB8AC3E}">
        <p14:creationId xmlns:p14="http://schemas.microsoft.com/office/powerpoint/2010/main" val="857535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53726"/>
            <a:ext cx="11153087" cy="559572"/>
          </a:xfrm>
        </p:spPr>
        <p:txBody>
          <a:bodyPr wrap="square" lIns="0" tIns="18000" rIns="0" bIns="18000" anchor="ctr" anchorCtr="0">
            <a:spAutoFit/>
          </a:bodyPr>
          <a:lstStyle/>
          <a:p>
            <a:r>
              <a:rPr lang="en-US" sz="3400" noProof="0" dirty="0"/>
              <a:t>Programmed I/O (2)</a:t>
            </a:r>
            <a:endParaRPr lang="en-US" sz="3400" dirty="0"/>
          </a:p>
        </p:txBody>
      </p:sp>
      <p:pic>
        <p:nvPicPr>
          <p:cNvPr id="5" name="Picture 4" descr="The figure illustrates the programming code for writing a string to the printer using programmed I slash O.&#10;Long description is available in notes, press F6">
            <a:extLst>
              <a:ext uri="{FF2B5EF4-FFF2-40B4-BE49-F238E27FC236}">
                <a16:creationId xmlns:a16="http://schemas.microsoft.com/office/drawing/2014/main" id="{7E201AE5-D9E3-8032-D7B9-124523591956}"/>
              </a:ext>
            </a:extLst>
          </p:cNvPr>
          <p:cNvPicPr>
            <a:picLocks noChangeAspect="1"/>
          </p:cNvPicPr>
          <p:nvPr/>
        </p:nvPicPr>
        <p:blipFill>
          <a:blip r:embed="rId3"/>
          <a:srcRect/>
          <a:stretch/>
        </p:blipFill>
        <p:spPr>
          <a:xfrm>
            <a:off x="1058954" y="1996916"/>
            <a:ext cx="10087751" cy="2044482"/>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888434" y="5255967"/>
            <a:ext cx="6422168" cy="313350"/>
          </a:xfrm>
        </p:spPr>
        <p:txBody>
          <a:bodyPr wrap="square" lIns="0" tIns="18000" rIns="0" bIns="18000" anchor="ctr" anchorCtr="0">
            <a:spAutoFit/>
          </a:bodyPr>
          <a:lstStyle/>
          <a:p>
            <a:pPr marL="0" indent="0">
              <a:buNone/>
            </a:pPr>
            <a:r>
              <a:rPr lang="en-US" sz="1800">
                <a:solidFill>
                  <a:srgbClr val="000000"/>
                </a:solidFill>
                <a:latin typeface="Arial" panose="020B0604020202020204" pitchFamily="34" charset="0"/>
              </a:rPr>
              <a:t>Figure 5.8 Writing a string to the printer using programmed I/O.</a:t>
            </a:r>
            <a:endParaRPr lang="en-US"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64683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38338"/>
            <a:ext cx="11153087" cy="590349"/>
          </a:xfrm>
        </p:spPr>
        <p:txBody>
          <a:bodyPr wrap="square" lIns="0" tIns="18000" rIns="0" bIns="18000" anchor="ctr" anchorCtr="0">
            <a:spAutoFit/>
          </a:bodyPr>
          <a:lstStyle/>
          <a:p>
            <a:r>
              <a:rPr lang="en-US" dirty="0"/>
              <a:t>Interrupt-Driven I/O</a:t>
            </a:r>
            <a:endParaRPr lang="en-US" sz="2000" dirty="0"/>
          </a:p>
        </p:txBody>
      </p:sp>
      <p:pic>
        <p:nvPicPr>
          <p:cNvPr id="5" name="Picture 4" descr="The figures labeled (a) and (b) illustrate the programming code executed at the time the print system call is made and the Interrupt service procedure for the printer.&#10;Long description is available in nores, press F6">
            <a:extLst>
              <a:ext uri="{FF2B5EF4-FFF2-40B4-BE49-F238E27FC236}">
                <a16:creationId xmlns:a16="http://schemas.microsoft.com/office/drawing/2014/main" id="{7E201AE5-D9E3-8032-D7B9-124523591956}"/>
              </a:ext>
            </a:extLst>
          </p:cNvPr>
          <p:cNvPicPr>
            <a:picLocks noChangeAspect="1"/>
          </p:cNvPicPr>
          <p:nvPr/>
        </p:nvPicPr>
        <p:blipFill>
          <a:blip r:embed="rId3"/>
          <a:srcRect/>
          <a:stretch/>
        </p:blipFill>
        <p:spPr>
          <a:xfrm>
            <a:off x="1017115" y="1287587"/>
            <a:ext cx="10171426" cy="3548796"/>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781299" y="5282010"/>
            <a:ext cx="6610351" cy="867348"/>
          </a:xfrm>
        </p:spPr>
        <p:txBody>
          <a:bodyPr wrap="square" lIns="0" tIns="18000" rIns="0" bIns="18000" anchor="ctr" anchorCtr="0">
            <a:spAutoFit/>
          </a:bodyPr>
          <a:lstStyle/>
          <a:p>
            <a:pPr marL="0" indent="0">
              <a:buNone/>
            </a:pPr>
            <a:r>
              <a:rPr lang="en-US" sz="1800" dirty="0">
                <a:solidFill>
                  <a:srgbClr val="000000"/>
                </a:solidFill>
                <a:latin typeface="Arial" panose="020B0604020202020204" pitchFamily="34" charset="0"/>
              </a:rPr>
              <a:t>Figure 5.9 Writing a string to the printer using interrupt-driven I/O. (a) Code executed at the time the print system call is made. (b) Interrupt service procedure for the printer.</a:t>
            </a:r>
          </a:p>
        </p:txBody>
      </p:sp>
    </p:spTree>
    <p:extLst>
      <p:ext uri="{BB962C8B-B14F-4D97-AF65-F5344CB8AC3E}">
        <p14:creationId xmlns:p14="http://schemas.microsoft.com/office/powerpoint/2010/main" val="3351942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3251"/>
            <a:ext cx="11153087" cy="559572"/>
          </a:xfrm>
        </p:spPr>
        <p:txBody>
          <a:bodyPr wrap="square" lIns="0" tIns="18000" rIns="0" bIns="18000" anchor="ctr" anchorCtr="0">
            <a:spAutoFit/>
          </a:bodyPr>
          <a:lstStyle/>
          <a:p>
            <a:r>
              <a:rPr lang="en-US" sz="3400" noProof="0" dirty="0"/>
              <a:t>I/O Using </a:t>
            </a:r>
            <a:r>
              <a:rPr lang="en-US" sz="3400" spc="-450" dirty="0"/>
              <a:t>D M </a:t>
            </a:r>
            <a:r>
              <a:rPr lang="en-US" sz="3400" noProof="0" dirty="0"/>
              <a:t>A</a:t>
            </a:r>
            <a:endParaRPr lang="en-US" sz="3400" dirty="0"/>
          </a:p>
        </p:txBody>
      </p:sp>
      <p:pic>
        <p:nvPicPr>
          <p:cNvPr id="5" name="Picture 4" descr="The figures labeled (a) and (b) illustrate the programming code for printing a string using DMA executed when the print system call is made and the Interrupt-service procedure.&#10;Long description is available in notes, press F6">
            <a:extLst>
              <a:ext uri="{FF2B5EF4-FFF2-40B4-BE49-F238E27FC236}">
                <a16:creationId xmlns:a16="http://schemas.microsoft.com/office/drawing/2014/main" id="{7E201AE5-D9E3-8032-D7B9-124523591956}"/>
              </a:ext>
            </a:extLst>
          </p:cNvPr>
          <p:cNvPicPr>
            <a:picLocks noChangeAspect="1"/>
          </p:cNvPicPr>
          <p:nvPr/>
        </p:nvPicPr>
        <p:blipFill>
          <a:blip r:embed="rId3"/>
          <a:srcRect/>
          <a:stretch/>
        </p:blipFill>
        <p:spPr>
          <a:xfrm>
            <a:off x="1544383" y="2014264"/>
            <a:ext cx="9116891" cy="1688308"/>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804978" y="5195539"/>
            <a:ext cx="5510347" cy="1021237"/>
          </a:xfrm>
        </p:spPr>
        <p:txBody>
          <a:bodyPr wrap="square" lIns="0" tIns="18000" rIns="0" bIns="18000" anchor="ctr" anchorCtr="0">
            <a:spAutoFit/>
          </a:bodyPr>
          <a:lstStyle/>
          <a:p>
            <a:pPr marL="0" indent="0">
              <a:spcBef>
                <a:spcPts val="600"/>
              </a:spcBef>
              <a:buNone/>
            </a:pPr>
            <a:r>
              <a:rPr lang="en-US" sz="1800" dirty="0">
                <a:solidFill>
                  <a:srgbClr val="000000"/>
                </a:solidFill>
                <a:latin typeface="Arial" panose="020B0604020202020204" pitchFamily="34" charset="0"/>
              </a:rPr>
              <a:t>Figure 5.10 Printing a string using </a:t>
            </a:r>
            <a:r>
              <a:rPr lang="en-US" sz="1800" spc="-250" dirty="0">
                <a:solidFill>
                  <a:srgbClr val="000000"/>
                </a:solidFill>
                <a:latin typeface="Arial" panose="020B0604020202020204" pitchFamily="34" charset="0"/>
              </a:rPr>
              <a:t>D M </a:t>
            </a:r>
            <a:r>
              <a:rPr lang="en-US" sz="1800" dirty="0">
                <a:solidFill>
                  <a:srgbClr val="000000"/>
                </a:solidFill>
                <a:latin typeface="Arial" panose="020B0604020202020204" pitchFamily="34" charset="0"/>
              </a:rPr>
              <a:t>A. </a:t>
            </a:r>
          </a:p>
          <a:p>
            <a:pPr marL="0" indent="0">
              <a:spcBef>
                <a:spcPts val="600"/>
              </a:spcBef>
              <a:buNone/>
            </a:pPr>
            <a:r>
              <a:rPr lang="en-US" sz="1800" dirty="0">
                <a:solidFill>
                  <a:srgbClr val="000000"/>
                </a:solidFill>
                <a:latin typeface="Arial" panose="020B0604020202020204" pitchFamily="34" charset="0"/>
              </a:rPr>
              <a:t>(a) Code executed when the print system call is made. </a:t>
            </a:r>
          </a:p>
          <a:p>
            <a:pPr marL="0" indent="0">
              <a:spcBef>
                <a:spcPts val="600"/>
              </a:spcBef>
              <a:buNone/>
            </a:pPr>
            <a:r>
              <a:rPr lang="en-US" sz="1800" dirty="0">
                <a:solidFill>
                  <a:srgbClr val="000000"/>
                </a:solidFill>
                <a:latin typeface="Arial" panose="020B0604020202020204" pitchFamily="34" charset="0"/>
              </a:rPr>
              <a:t>(b) Interrupt service procedure.</a:t>
            </a:r>
          </a:p>
        </p:txBody>
      </p:sp>
    </p:spTree>
    <p:extLst>
      <p:ext uri="{BB962C8B-B14F-4D97-AF65-F5344CB8AC3E}">
        <p14:creationId xmlns:p14="http://schemas.microsoft.com/office/powerpoint/2010/main" val="734830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38338"/>
            <a:ext cx="11153087" cy="590349"/>
          </a:xfrm>
        </p:spPr>
        <p:txBody>
          <a:bodyPr wrap="square" lIns="0" tIns="18000" rIns="0" bIns="18000" anchor="ctr" anchorCtr="0">
            <a:spAutoFit/>
          </a:bodyPr>
          <a:lstStyle/>
          <a:p>
            <a:r>
              <a:rPr lang="en-US" dirty="0"/>
              <a:t>I/O Software Layers</a:t>
            </a:r>
            <a:endParaRPr lang="en-US" sz="2000" dirty="0"/>
          </a:p>
        </p:txBody>
      </p:sp>
      <p:pic>
        <p:nvPicPr>
          <p:cNvPr id="5" name="Picture 4" descr="The figure illustrates the layers of the input output software system.&#10;Long description is available in notes. press F6&#10;">
            <a:extLst>
              <a:ext uri="{FF2B5EF4-FFF2-40B4-BE49-F238E27FC236}">
                <a16:creationId xmlns:a16="http://schemas.microsoft.com/office/drawing/2014/main" id="{7E201AE5-D9E3-8032-D7B9-124523591956}"/>
              </a:ext>
            </a:extLst>
          </p:cNvPr>
          <p:cNvPicPr>
            <a:picLocks noChangeAspect="1"/>
          </p:cNvPicPr>
          <p:nvPr/>
        </p:nvPicPr>
        <p:blipFill>
          <a:blip r:embed="rId3"/>
          <a:srcRect/>
          <a:stretch/>
        </p:blipFill>
        <p:spPr>
          <a:xfrm>
            <a:off x="1476341" y="1813070"/>
            <a:ext cx="9252975" cy="3242212"/>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744418" y="5990254"/>
            <a:ext cx="4710202" cy="313350"/>
          </a:xfrm>
        </p:spPr>
        <p:txBody>
          <a:bodyPr wrap="square" lIns="0" tIns="18000" rIns="0" bIns="18000" anchor="ctr" anchorCtr="0">
            <a:spAutoFit/>
          </a:bodyPr>
          <a:lstStyle/>
          <a:p>
            <a:pPr marL="0" indent="0">
              <a:buNone/>
            </a:pPr>
            <a:r>
              <a:rPr lang="en-US" sz="1800" dirty="0">
                <a:solidFill>
                  <a:srgbClr val="000000"/>
                </a:solidFill>
                <a:latin typeface="Arial" panose="020B0604020202020204" pitchFamily="34" charset="0"/>
              </a:rPr>
              <a:t>Figure 5.11 Layers of the I/O software system.</a:t>
            </a:r>
          </a:p>
        </p:txBody>
      </p:sp>
    </p:spTree>
    <p:extLst>
      <p:ext uri="{BB962C8B-B14F-4D97-AF65-F5344CB8AC3E}">
        <p14:creationId xmlns:p14="http://schemas.microsoft.com/office/powerpoint/2010/main" val="2280490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2633"/>
            <a:ext cx="11153087" cy="559572"/>
          </a:xfrm>
        </p:spPr>
        <p:txBody>
          <a:bodyPr wrap="square" lIns="0" tIns="18000" rIns="0" bIns="18000" anchor="ctr" anchorCtr="0">
            <a:spAutoFit/>
          </a:bodyPr>
          <a:lstStyle/>
          <a:p>
            <a:r>
              <a:rPr lang="en-US" sz="3400" dirty="0"/>
              <a:t>Interrupt Handlers (1)</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22975" y="1024485"/>
            <a:ext cx="11153087" cy="467239"/>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Typical steps after hardware interrupt completes:</a:t>
            </a:r>
          </a:p>
        </p:txBody>
      </p:sp>
      <p:sp>
        <p:nvSpPr>
          <p:cNvPr id="3" name="Content Placeholder 2">
            <a:extLst>
              <a:ext uri="{FF2B5EF4-FFF2-40B4-BE49-F238E27FC236}">
                <a16:creationId xmlns:a16="http://schemas.microsoft.com/office/drawing/2014/main" id="{C2EBE402-0267-3B8A-60A1-1FEEAA3A24E1}"/>
              </a:ext>
            </a:extLst>
          </p:cNvPr>
          <p:cNvSpPr>
            <a:spLocks noGrp="1"/>
          </p:cNvSpPr>
          <p:nvPr>
            <p:ph sz="quarter" idx="14"/>
          </p:nvPr>
        </p:nvSpPr>
        <p:spPr>
          <a:xfrm>
            <a:off x="522975" y="1733649"/>
            <a:ext cx="11153087" cy="3360338"/>
          </a:xfrm>
        </p:spPr>
        <p:txBody>
          <a:bodyPr wrap="square" lIns="0" tIns="18000" rIns="0" bIns="18000" anchor="ctr" anchorCtr="0">
            <a:spAutoFit/>
          </a:bodyPr>
          <a:lstStyle/>
          <a:p>
            <a:pPr marL="857250" lvl="2" indent="-457200">
              <a:buFont typeface="+mj-lt"/>
              <a:buAutoNum type="arabicPeriod"/>
            </a:pPr>
            <a:r>
              <a:rPr lang="en-US" sz="2800" dirty="0">
                <a:solidFill>
                  <a:srgbClr val="000000"/>
                </a:solidFill>
                <a:latin typeface="Arial" panose="020B0604020202020204" pitchFamily="34" charset="0"/>
              </a:rPr>
              <a:t>Save registers (including the </a:t>
            </a:r>
            <a:r>
              <a:rPr lang="en-US" sz="2800" spc="-350" dirty="0">
                <a:solidFill>
                  <a:srgbClr val="000000"/>
                </a:solidFill>
                <a:latin typeface="Arial" panose="020B0604020202020204" pitchFamily="34" charset="0"/>
              </a:rPr>
              <a:t>P S </a:t>
            </a:r>
            <a:r>
              <a:rPr lang="en-US" sz="2800" dirty="0">
                <a:solidFill>
                  <a:srgbClr val="000000"/>
                </a:solidFill>
                <a:latin typeface="Arial" panose="020B0604020202020204" pitchFamily="34" charset="0"/>
              </a:rPr>
              <a:t>W) not already saved by interrupt </a:t>
            </a:r>
            <a:r>
              <a:rPr lang="en-US" sz="2800" spc="-350" dirty="0">
                <a:solidFill>
                  <a:srgbClr val="000000"/>
                </a:solidFill>
                <a:latin typeface="Arial" panose="020B0604020202020204" pitchFamily="34" charset="0"/>
              </a:rPr>
              <a:t>H </a:t>
            </a:r>
            <a:r>
              <a:rPr lang="en-US" sz="2800" dirty="0">
                <a:solidFill>
                  <a:srgbClr val="000000"/>
                </a:solidFill>
                <a:latin typeface="Arial" panose="020B0604020202020204" pitchFamily="34" charset="0"/>
              </a:rPr>
              <a:t>W</a:t>
            </a:r>
          </a:p>
          <a:p>
            <a:pPr marL="857250" lvl="2" indent="-457200">
              <a:buFont typeface="+mj-lt"/>
              <a:buAutoNum type="arabicPeriod"/>
            </a:pPr>
            <a:r>
              <a:rPr lang="en-US" sz="2800" dirty="0">
                <a:solidFill>
                  <a:srgbClr val="000000"/>
                </a:solidFill>
                <a:latin typeface="Arial" panose="020B0604020202020204" pitchFamily="34" charset="0"/>
              </a:rPr>
              <a:t>Set up context for interrupt service procedure</a:t>
            </a:r>
          </a:p>
          <a:p>
            <a:pPr marL="857250" lvl="2" indent="-457200">
              <a:buFont typeface="+mj-lt"/>
              <a:buAutoNum type="arabicPeriod"/>
            </a:pPr>
            <a:r>
              <a:rPr lang="en-US" sz="2800" dirty="0">
                <a:solidFill>
                  <a:srgbClr val="000000"/>
                </a:solidFill>
                <a:latin typeface="Arial" panose="020B0604020202020204" pitchFamily="34" charset="0"/>
              </a:rPr>
              <a:t>Set up a stack for the interrupt service procedure</a:t>
            </a:r>
          </a:p>
          <a:p>
            <a:pPr marL="857250" lvl="2" indent="-457200">
              <a:buFont typeface="+mj-lt"/>
              <a:buAutoNum type="arabicPeriod"/>
            </a:pPr>
            <a:r>
              <a:rPr lang="en-US" sz="2800" dirty="0">
                <a:solidFill>
                  <a:srgbClr val="000000"/>
                </a:solidFill>
                <a:latin typeface="Arial" panose="020B0604020202020204" pitchFamily="34" charset="0"/>
              </a:rPr>
              <a:t>Acknowledge interrupt controller. If no centralized interrupt controller, re-enable interrupts</a:t>
            </a:r>
          </a:p>
          <a:p>
            <a:pPr marL="857250" lvl="2" indent="-457200">
              <a:buFont typeface="+mj-lt"/>
              <a:buAutoNum type="arabicPeriod"/>
            </a:pPr>
            <a:r>
              <a:rPr lang="en-US" sz="2800" dirty="0">
                <a:solidFill>
                  <a:srgbClr val="000000"/>
                </a:solidFill>
                <a:latin typeface="Arial" panose="020B0604020202020204" pitchFamily="34" charset="0"/>
              </a:rPr>
              <a:t>Copy registers from where saved to process table</a:t>
            </a:r>
          </a:p>
        </p:txBody>
      </p:sp>
    </p:spTree>
    <p:extLst>
      <p:ext uri="{BB962C8B-B14F-4D97-AF65-F5344CB8AC3E}">
        <p14:creationId xmlns:p14="http://schemas.microsoft.com/office/powerpoint/2010/main" val="297625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2632"/>
            <a:ext cx="11153087" cy="559572"/>
          </a:xfrm>
        </p:spPr>
        <p:txBody>
          <a:bodyPr wrap="square" lIns="0" tIns="18000" rIns="0" bIns="18000" anchor="ctr" anchorCtr="0">
            <a:spAutoFit/>
          </a:bodyPr>
          <a:lstStyle/>
          <a:p>
            <a:r>
              <a:rPr lang="en-US" sz="3400" dirty="0"/>
              <a:t>Interrupt Handlers (2)</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22975" y="1024484"/>
            <a:ext cx="11153087" cy="467239"/>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Typical steps after hardware interrupt completes:</a:t>
            </a:r>
          </a:p>
        </p:txBody>
      </p:sp>
      <p:sp>
        <p:nvSpPr>
          <p:cNvPr id="3" name="Content Placeholder 2">
            <a:extLst>
              <a:ext uri="{FF2B5EF4-FFF2-40B4-BE49-F238E27FC236}">
                <a16:creationId xmlns:a16="http://schemas.microsoft.com/office/drawing/2014/main" id="{BF13C5E3-4164-776D-1693-9493FD502403}"/>
              </a:ext>
            </a:extLst>
          </p:cNvPr>
          <p:cNvSpPr>
            <a:spLocks noGrp="1"/>
          </p:cNvSpPr>
          <p:nvPr>
            <p:ph sz="quarter" idx="14"/>
          </p:nvPr>
        </p:nvSpPr>
        <p:spPr>
          <a:xfrm>
            <a:off x="522975" y="1756688"/>
            <a:ext cx="11153087" cy="3791226"/>
          </a:xfrm>
        </p:spPr>
        <p:txBody>
          <a:bodyPr wrap="square" lIns="0" tIns="18000" rIns="0" bIns="18000" anchor="ctr" anchorCtr="0">
            <a:spAutoFit/>
          </a:bodyPr>
          <a:lstStyle/>
          <a:p>
            <a:pPr marL="944118" lvl="1" indent="-457200">
              <a:buFont typeface="+mj-lt"/>
              <a:buAutoNum type="arabicPeriod" startAt="6"/>
            </a:pPr>
            <a:r>
              <a:rPr lang="en-US" sz="2800" dirty="0">
                <a:solidFill>
                  <a:srgbClr val="000000"/>
                </a:solidFill>
                <a:latin typeface="Arial" panose="020B0604020202020204" pitchFamily="34" charset="0"/>
              </a:rPr>
              <a:t>Run interrupt service procedure. Typically, extract information from interrupting device controller’s registers. Often split into low-level interrupt service procedure (ran immediately) and high-level interrupt service procedure (scheduled later)</a:t>
            </a:r>
          </a:p>
          <a:p>
            <a:pPr marL="944118" lvl="1" indent="-457200">
              <a:buFont typeface="+mj-lt"/>
              <a:buAutoNum type="arabicPeriod" startAt="6"/>
            </a:pPr>
            <a:r>
              <a:rPr lang="en-US" sz="2800" dirty="0">
                <a:solidFill>
                  <a:srgbClr val="000000"/>
                </a:solidFill>
                <a:latin typeface="Arial" panose="020B0604020202020204" pitchFamily="34" charset="0"/>
              </a:rPr>
              <a:t>Choose which process to run next</a:t>
            </a:r>
          </a:p>
          <a:p>
            <a:pPr marL="944118" lvl="1" indent="-457200">
              <a:buFont typeface="+mj-lt"/>
              <a:buAutoNum type="arabicPeriod" startAt="6"/>
            </a:pPr>
            <a:r>
              <a:rPr lang="en-US" sz="2800" dirty="0">
                <a:solidFill>
                  <a:srgbClr val="000000"/>
                </a:solidFill>
                <a:latin typeface="Arial" panose="020B0604020202020204" pitchFamily="34" charset="0"/>
              </a:rPr>
              <a:t>Set up the </a:t>
            </a:r>
            <a:r>
              <a:rPr lang="en-US" sz="2800" spc="-300" dirty="0">
                <a:solidFill>
                  <a:srgbClr val="000000"/>
                </a:solidFill>
                <a:latin typeface="Arial" panose="020B0604020202020204" pitchFamily="34" charset="0"/>
              </a:rPr>
              <a:t>M </a:t>
            </a:r>
            <a:r>
              <a:rPr lang="en-US" sz="2800" spc="-300" dirty="0" err="1">
                <a:solidFill>
                  <a:srgbClr val="000000"/>
                </a:solidFill>
                <a:latin typeface="Arial" panose="020B0604020202020204" pitchFamily="34" charset="0"/>
              </a:rPr>
              <a:t>M</a:t>
            </a:r>
            <a:r>
              <a:rPr lang="en-US" sz="2800" spc="-300" dirty="0">
                <a:solidFill>
                  <a:srgbClr val="000000"/>
                </a:solidFill>
                <a:latin typeface="Arial" panose="020B0604020202020204" pitchFamily="34" charset="0"/>
              </a:rPr>
              <a:t> </a:t>
            </a:r>
            <a:r>
              <a:rPr lang="en-US" sz="2800" dirty="0">
                <a:solidFill>
                  <a:srgbClr val="000000"/>
                </a:solidFill>
                <a:latin typeface="Arial" panose="020B0604020202020204" pitchFamily="34" charset="0"/>
              </a:rPr>
              <a:t>U context for process to run next</a:t>
            </a:r>
          </a:p>
          <a:p>
            <a:pPr marL="944118" lvl="1" indent="-457200">
              <a:buFont typeface="+mj-lt"/>
              <a:buAutoNum type="arabicPeriod" startAt="6"/>
            </a:pPr>
            <a:r>
              <a:rPr lang="en-US" sz="2800" dirty="0">
                <a:solidFill>
                  <a:srgbClr val="000000"/>
                </a:solidFill>
                <a:latin typeface="Arial" panose="020B0604020202020204" pitchFamily="34" charset="0"/>
              </a:rPr>
              <a:t>Load new process’ registers, including its </a:t>
            </a:r>
            <a:r>
              <a:rPr lang="en-US" sz="2800" spc="-300" dirty="0">
                <a:solidFill>
                  <a:srgbClr val="000000"/>
                </a:solidFill>
                <a:latin typeface="Arial" panose="020B0604020202020204" pitchFamily="34" charset="0"/>
              </a:rPr>
              <a:t>P S </a:t>
            </a:r>
            <a:r>
              <a:rPr lang="en-US" sz="2800" dirty="0">
                <a:solidFill>
                  <a:srgbClr val="000000"/>
                </a:solidFill>
                <a:latin typeface="Arial" panose="020B0604020202020204" pitchFamily="34" charset="0"/>
              </a:rPr>
              <a:t>W</a:t>
            </a:r>
          </a:p>
          <a:p>
            <a:pPr marL="944118" lvl="1" indent="-457200">
              <a:buFont typeface="+mj-lt"/>
              <a:buAutoNum type="arabicPeriod" startAt="6"/>
            </a:pPr>
            <a:r>
              <a:rPr lang="en-US" sz="2800" dirty="0">
                <a:solidFill>
                  <a:srgbClr val="000000"/>
                </a:solidFill>
                <a:latin typeface="Arial" panose="020B0604020202020204" pitchFamily="34" charset="0"/>
              </a:rPr>
              <a:t>Start running the new process</a:t>
            </a:r>
          </a:p>
        </p:txBody>
      </p:sp>
    </p:spTree>
    <p:extLst>
      <p:ext uri="{BB962C8B-B14F-4D97-AF65-F5344CB8AC3E}">
        <p14:creationId xmlns:p14="http://schemas.microsoft.com/office/powerpoint/2010/main" val="269002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39" y="254097"/>
            <a:ext cx="11152724" cy="559572"/>
          </a:xfrm>
        </p:spPr>
        <p:txBody>
          <a:bodyPr wrap="square" lIns="0" tIns="18000" rIns="0" bIns="18000" anchor="ctr" anchorCtr="0">
            <a:spAutoFit/>
          </a:bodyPr>
          <a:lstStyle/>
          <a:p>
            <a:r>
              <a:rPr lang="en-US" sz="3400" noProof="0" dirty="0"/>
              <a:t>I/O Devices (1)</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69" y="857993"/>
            <a:ext cx="11153194" cy="5545552"/>
          </a:xfrm>
        </p:spPr>
        <p:txBody>
          <a:bodyPr wrap="square" lIns="0" tIns="18000" rIns="0" bIns="18000" anchor="ctr" anchorCtr="0">
            <a:spAutoFit/>
          </a:bodyPr>
          <a:lstStyle/>
          <a:p>
            <a:pPr marL="342900" indent="-342900">
              <a:spcBef>
                <a:spcPts val="600"/>
              </a:spcBef>
            </a:pPr>
            <a:r>
              <a:rPr lang="en-US" sz="2800" dirty="0"/>
              <a:t>Block devices (e.g., hard disks and </a:t>
            </a:r>
            <a:r>
              <a:rPr lang="en-US" sz="2800" spc="-400" dirty="0"/>
              <a:t>S S D </a:t>
            </a:r>
            <a:r>
              <a:rPr lang="en-US" sz="2800" dirty="0"/>
              <a:t>s)</a:t>
            </a:r>
          </a:p>
          <a:p>
            <a:pPr marL="829818" lvl="1" indent="-342900"/>
            <a:r>
              <a:rPr lang="en-US" sz="2800" dirty="0"/>
              <a:t>Stores information in fixed-size blocks</a:t>
            </a:r>
          </a:p>
          <a:p>
            <a:pPr marL="829818" lvl="1" indent="-342900"/>
            <a:r>
              <a:rPr lang="en-US" sz="2800" dirty="0"/>
              <a:t>Transfers are in units of entire blocks</a:t>
            </a:r>
          </a:p>
          <a:p>
            <a:pPr marL="829818" lvl="1" indent="-342900"/>
            <a:r>
              <a:rPr lang="en-US" sz="2800" dirty="0"/>
              <a:t>I/O occurs with </a:t>
            </a:r>
            <a:r>
              <a:rPr lang="en-US" sz="2800" b="1" dirty="0"/>
              <a:t>random</a:t>
            </a:r>
            <a:r>
              <a:rPr lang="en-US" sz="2800" dirty="0"/>
              <a:t> access (by block </a:t>
            </a:r>
            <a:r>
              <a:rPr lang="en-US" sz="2800" spc="-400" dirty="0"/>
              <a:t>I </a:t>
            </a:r>
            <a:r>
              <a:rPr lang="en-US" sz="2800" dirty="0"/>
              <a:t>D)</a:t>
            </a:r>
          </a:p>
          <a:p>
            <a:pPr marL="342900" indent="-342900">
              <a:spcBef>
                <a:spcPts val="600"/>
              </a:spcBef>
            </a:pPr>
            <a:r>
              <a:rPr lang="en-US" sz="2800" dirty="0"/>
              <a:t>Character devices (e.g., printers, network interfaces)</a:t>
            </a:r>
          </a:p>
          <a:p>
            <a:pPr marL="829818" lvl="1" indent="-342900"/>
            <a:r>
              <a:rPr lang="en-US" sz="2800" dirty="0"/>
              <a:t>No blocks, only stream of characters (or bytes)</a:t>
            </a:r>
          </a:p>
          <a:p>
            <a:pPr marL="829818" lvl="1" indent="-342900"/>
            <a:r>
              <a:rPr lang="en-US" sz="2800" dirty="0"/>
              <a:t>Not addressable, does not have any seek operation</a:t>
            </a:r>
          </a:p>
          <a:p>
            <a:pPr marL="829818" lvl="1" indent="-342900"/>
            <a:r>
              <a:rPr lang="en-US" sz="2800" dirty="0"/>
              <a:t>I/O occurs with </a:t>
            </a:r>
            <a:r>
              <a:rPr lang="en-US" sz="2800" b="1" dirty="0"/>
              <a:t>sequential</a:t>
            </a:r>
            <a:r>
              <a:rPr lang="en-US" sz="2800" dirty="0"/>
              <a:t> access</a:t>
            </a:r>
          </a:p>
          <a:p>
            <a:pPr marL="342900" indent="-342900">
              <a:spcBef>
                <a:spcPts val="600"/>
              </a:spcBef>
            </a:pPr>
            <a:r>
              <a:rPr lang="en-US" sz="2800" dirty="0"/>
              <a:t>Distinction is a bit blurred</a:t>
            </a:r>
          </a:p>
          <a:p>
            <a:pPr marL="829818" lvl="1" indent="-342900"/>
            <a:r>
              <a:rPr lang="en-US" sz="2800" dirty="0"/>
              <a:t>Is a tape drive a block or a character device?</a:t>
            </a:r>
          </a:p>
          <a:p>
            <a:pPr marL="829818" lvl="1" indent="-342900"/>
            <a:r>
              <a:rPr lang="en-US" sz="2800" dirty="0"/>
              <a:t>Some devices do not fit in this model, e.g. clocks </a:t>
            </a:r>
          </a:p>
        </p:txBody>
      </p:sp>
    </p:spTree>
    <p:extLst>
      <p:ext uri="{BB962C8B-B14F-4D97-AF65-F5344CB8AC3E}">
        <p14:creationId xmlns:p14="http://schemas.microsoft.com/office/powerpoint/2010/main" val="943253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3251"/>
            <a:ext cx="11153087" cy="559572"/>
          </a:xfrm>
        </p:spPr>
        <p:txBody>
          <a:bodyPr wrap="square" lIns="0" tIns="18000" rIns="0" bIns="18000" anchor="ctr" anchorCtr="0">
            <a:spAutoFit/>
          </a:bodyPr>
          <a:lstStyle/>
          <a:p>
            <a:r>
              <a:rPr lang="en-US" sz="3400" dirty="0"/>
              <a:t>Device Drivers (1)</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2975" y="1486019"/>
            <a:ext cx="11153087" cy="2929451"/>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Accepts abstract requests from device-independent layer and transforms them into commands for the device</a:t>
            </a:r>
          </a:p>
          <a:p>
            <a:pPr marL="342900" indent="-342900">
              <a:spcBef>
                <a:spcPts val="600"/>
              </a:spcBef>
            </a:pPr>
            <a:r>
              <a:rPr lang="en-US" sz="2800" dirty="0">
                <a:solidFill>
                  <a:srgbClr val="000000"/>
                </a:solidFill>
                <a:latin typeface="Arial" panose="020B0604020202020204" pitchFamily="34" charset="0"/>
              </a:rPr>
              <a:t>Can queue new requests as necessary</a:t>
            </a:r>
          </a:p>
          <a:p>
            <a:pPr marL="342900" indent="-342900">
              <a:spcBef>
                <a:spcPts val="600"/>
              </a:spcBef>
            </a:pPr>
            <a:r>
              <a:rPr lang="en-US" sz="2800" dirty="0">
                <a:solidFill>
                  <a:srgbClr val="000000"/>
                </a:solidFill>
                <a:latin typeface="Arial" panose="020B0604020202020204" pitchFamily="34" charset="0"/>
              </a:rPr>
              <a:t>Usually needs to wait for the completion of the request (</a:t>
            </a:r>
            <a:r>
              <a:rPr lang="en-US" sz="2800" spc="-300" dirty="0">
                <a:solidFill>
                  <a:srgbClr val="000000"/>
                </a:solidFill>
                <a:latin typeface="Arial" panose="020B0604020202020204" pitchFamily="34" charset="0"/>
              </a:rPr>
              <a:t>I R </a:t>
            </a:r>
            <a:r>
              <a:rPr lang="en-US" sz="2800" dirty="0">
                <a:solidFill>
                  <a:srgbClr val="000000"/>
                </a:solidFill>
                <a:latin typeface="Arial" panose="020B0604020202020204" pitchFamily="34" charset="0"/>
              </a:rPr>
              <a:t>Q)</a:t>
            </a:r>
          </a:p>
          <a:p>
            <a:pPr marL="342900" indent="-342900">
              <a:spcBef>
                <a:spcPts val="600"/>
              </a:spcBef>
            </a:pPr>
            <a:r>
              <a:rPr lang="en-US" sz="2800" dirty="0">
                <a:solidFill>
                  <a:srgbClr val="000000"/>
                </a:solidFill>
                <a:latin typeface="Arial" panose="020B0604020202020204" pitchFamily="34" charset="0"/>
              </a:rPr>
              <a:t>Checks for errors as necessary</a:t>
            </a:r>
          </a:p>
          <a:p>
            <a:pPr marL="342900" indent="-342900">
              <a:spcBef>
                <a:spcPts val="600"/>
              </a:spcBef>
            </a:pPr>
            <a:r>
              <a:rPr lang="en-US" sz="2800" dirty="0">
                <a:solidFill>
                  <a:srgbClr val="000000"/>
                </a:solidFill>
                <a:latin typeface="Arial" panose="020B0604020202020204" pitchFamily="34" charset="0"/>
              </a:rPr>
              <a:t>Answers requests from device-independent layer</a:t>
            </a:r>
          </a:p>
        </p:txBody>
      </p:sp>
    </p:spTree>
    <p:extLst>
      <p:ext uri="{BB962C8B-B14F-4D97-AF65-F5344CB8AC3E}">
        <p14:creationId xmlns:p14="http://schemas.microsoft.com/office/powerpoint/2010/main" val="4013935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3251"/>
            <a:ext cx="11153087" cy="559572"/>
          </a:xfrm>
        </p:spPr>
        <p:txBody>
          <a:bodyPr wrap="square" lIns="0" tIns="18000" rIns="0" bIns="18000" anchor="ctr" anchorCtr="0">
            <a:spAutoFit/>
          </a:bodyPr>
          <a:lstStyle/>
          <a:p>
            <a:r>
              <a:rPr lang="en-US" sz="3400" dirty="0"/>
              <a:t>Device Drivers (2)</a:t>
            </a:r>
          </a:p>
        </p:txBody>
      </p:sp>
      <p:pic>
        <p:nvPicPr>
          <p:cNvPr id="5" name="Picture 4" descr="The figure illustrates the logical positioning of device drivers.&#10;Long description is available in notes, press F6">
            <a:extLst>
              <a:ext uri="{FF2B5EF4-FFF2-40B4-BE49-F238E27FC236}">
                <a16:creationId xmlns:a16="http://schemas.microsoft.com/office/drawing/2014/main" id="{547E4DB2-8FB5-45D9-363B-CD40D1696227}"/>
              </a:ext>
            </a:extLst>
          </p:cNvPr>
          <p:cNvPicPr>
            <a:picLocks noChangeAspect="1"/>
          </p:cNvPicPr>
          <p:nvPr/>
        </p:nvPicPr>
        <p:blipFill>
          <a:blip r:embed="rId3"/>
          <a:stretch>
            <a:fillRect/>
          </a:stretch>
        </p:blipFill>
        <p:spPr>
          <a:xfrm>
            <a:off x="4084628" y="1066828"/>
            <a:ext cx="4022746" cy="3911639"/>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232768" y="5420518"/>
            <a:ext cx="7722996" cy="590349"/>
          </a:xfrm>
        </p:spPr>
        <p:txBody>
          <a:bodyPr wrap="square" lIns="0" tIns="18000" rIns="0" bIns="18000" anchor="ctr" anchorCtr="0">
            <a:spAutoFit/>
          </a:bodyPr>
          <a:lstStyle/>
          <a:p>
            <a:pPr marL="0" indent="0">
              <a:spcBef>
                <a:spcPts val="600"/>
              </a:spcBef>
              <a:buNone/>
            </a:pPr>
            <a:r>
              <a:rPr lang="en-US" sz="1800" dirty="0">
                <a:solidFill>
                  <a:srgbClr val="000000"/>
                </a:solidFill>
                <a:latin typeface="Arial" panose="020B0604020202020204" pitchFamily="34" charset="0"/>
              </a:rPr>
              <a:t>Figure 5.12 Logical positioning of device drivers. In reality all communication between drivers and device controllers goes over the bus.</a:t>
            </a:r>
          </a:p>
        </p:txBody>
      </p:sp>
    </p:spTree>
    <p:extLst>
      <p:ext uri="{BB962C8B-B14F-4D97-AF65-F5344CB8AC3E}">
        <p14:creationId xmlns:p14="http://schemas.microsoft.com/office/powerpoint/2010/main" val="3727177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140"/>
            <a:ext cx="11153086" cy="559572"/>
          </a:xfrm>
        </p:spPr>
        <p:txBody>
          <a:bodyPr wrap="square" lIns="0" tIns="18000" rIns="0" bIns="18000" anchor="ctr" anchorCtr="0">
            <a:spAutoFit/>
          </a:bodyPr>
          <a:lstStyle/>
          <a:p>
            <a:r>
              <a:rPr lang="en-US" sz="3400" dirty="0"/>
              <a:t>Device-Independent I/O Software </a:t>
            </a:r>
            <a:r>
              <a:rPr lang="en-US" sz="2600" dirty="0"/>
              <a:t>(1 of 2)</a:t>
            </a:r>
          </a:p>
        </p:txBody>
      </p:sp>
      <p:graphicFrame>
        <p:nvGraphicFramePr>
          <p:cNvPr id="5" name="Table 3">
            <a:extLst>
              <a:ext uri="{FF2B5EF4-FFF2-40B4-BE49-F238E27FC236}">
                <a16:creationId xmlns:a16="http://schemas.microsoft.com/office/drawing/2014/main" id="{9E30473F-6F92-3A4F-C765-BEF93FF55A15}"/>
              </a:ext>
            </a:extLst>
          </p:cNvPr>
          <p:cNvGraphicFramePr>
            <a:graphicFrameLocks noGrp="1"/>
          </p:cNvGraphicFramePr>
          <p:nvPr>
            <p:extLst>
              <p:ext uri="{D42A27DB-BD31-4B8C-83A1-F6EECF244321}">
                <p14:modId xmlns:p14="http://schemas.microsoft.com/office/powerpoint/2010/main" val="3152625994"/>
              </p:ext>
            </p:extLst>
          </p:nvPr>
        </p:nvGraphicFramePr>
        <p:xfrm>
          <a:off x="2948187" y="1724480"/>
          <a:ext cx="6295626" cy="1972240"/>
        </p:xfrm>
        <a:graphic>
          <a:graphicData uri="http://schemas.openxmlformats.org/drawingml/2006/table">
            <a:tbl>
              <a:tblPr firstRow="1" bandRow="1">
                <a:tableStyleId>{40F9630F-82C1-40B7-BC3A-925EFCFF5E92}</a:tableStyleId>
              </a:tblPr>
              <a:tblGrid>
                <a:gridCol w="6295626">
                  <a:extLst>
                    <a:ext uri="{9D8B030D-6E8A-4147-A177-3AD203B41FA5}">
                      <a16:colId xmlns:a16="http://schemas.microsoft.com/office/drawing/2014/main" val="522362242"/>
                    </a:ext>
                  </a:extLst>
                </a:gridCol>
              </a:tblGrid>
              <a:tr h="209380">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2000" b="0" dirty="0">
                          <a:solidFill>
                            <a:srgbClr val="000000"/>
                          </a:solidFill>
                          <a:latin typeface="Arial" panose="020B0604020202020204" pitchFamily="34" charset="0"/>
                          <a:ea typeface="Arial" panose="020B0604020202020204" pitchFamily="34" charset="0"/>
                          <a:cs typeface="Arial" panose="020B0604020202020204" pitchFamily="34" charset="0"/>
                        </a:rPr>
                        <a:t>Uniform interfacing for device drivers </a:t>
                      </a:r>
                      <a:endParaRPr lang="en-US" sz="2000" b="0" dirty="0">
                        <a:latin typeface="Arial" panose="020B0604020202020204" pitchFamily="34" charset="0"/>
                      </a:endParaRPr>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245933"/>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2000" dirty="0">
                          <a:solidFill>
                            <a:srgbClr val="000000"/>
                          </a:solidFill>
                          <a:latin typeface="Arial" panose="020B0604020202020204" pitchFamily="34" charset="0"/>
                          <a:ea typeface="Arial" panose="020B0604020202020204" pitchFamily="34" charset="0"/>
                          <a:cs typeface="Arial" panose="020B0604020202020204" pitchFamily="34" charset="0"/>
                        </a:rPr>
                        <a:t>Buffering</a:t>
                      </a:r>
                      <a:endParaRPr sz="20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518561"/>
                  </a:ext>
                </a:extLst>
              </a:tr>
              <a:tr h="209380">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2000" dirty="0">
                          <a:solidFill>
                            <a:srgbClr val="000000"/>
                          </a:solidFill>
                          <a:latin typeface="Arial" panose="020B0604020202020204" pitchFamily="34" charset="0"/>
                          <a:ea typeface="Arial" panose="020B0604020202020204" pitchFamily="34" charset="0"/>
                          <a:cs typeface="Arial" panose="020B0604020202020204" pitchFamily="34" charset="0"/>
                        </a:rPr>
                        <a:t>Error reporting </a:t>
                      </a:r>
                      <a:endParaRPr lang="en-US" sz="2000" dirty="0">
                        <a:latin typeface="Arial" panose="020B0604020202020204" pitchFamily="34" charset="0"/>
                      </a:endParaRPr>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5917200"/>
                  </a:ext>
                </a:extLst>
              </a:tr>
              <a:tr h="209380">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2000" dirty="0">
                          <a:solidFill>
                            <a:srgbClr val="000000"/>
                          </a:solidFill>
                          <a:latin typeface="Arial" panose="020B0604020202020204" pitchFamily="34" charset="0"/>
                          <a:ea typeface="Arial" panose="020B0604020202020204" pitchFamily="34" charset="0"/>
                          <a:cs typeface="Arial" panose="020B0604020202020204" pitchFamily="34" charset="0"/>
                        </a:rPr>
                        <a:t>Allocating and releasing dedicated devices </a:t>
                      </a:r>
                      <a:endParaRPr lang="en-US" sz="2000" dirty="0">
                        <a:latin typeface="Arial" panose="020B0604020202020204" pitchFamily="34" charset="0"/>
                      </a:endParaRPr>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086017"/>
                  </a:ext>
                </a:extLst>
              </a:tr>
              <a:tr h="209380">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2000" dirty="0">
                          <a:solidFill>
                            <a:srgbClr val="000000"/>
                          </a:solidFill>
                          <a:latin typeface="Arial" panose="020B0604020202020204" pitchFamily="34" charset="0"/>
                          <a:ea typeface="Arial" panose="020B0604020202020204" pitchFamily="34" charset="0"/>
                          <a:cs typeface="Arial" panose="020B0604020202020204" pitchFamily="34" charset="0"/>
                        </a:rPr>
                        <a:t>Providing a device-independent block size </a:t>
                      </a:r>
                      <a:endParaRPr lang="en-US" sz="2000" dirty="0">
                        <a:latin typeface="Arial" panose="020B0604020202020204" pitchFamily="34" charset="0"/>
                      </a:endParaRPr>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8534516"/>
                  </a:ext>
                </a:extLst>
              </a:tr>
            </a:tbl>
          </a:graphicData>
        </a:graphic>
      </p:graphicFrame>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952604" y="4062293"/>
            <a:ext cx="6295626" cy="313350"/>
          </a:xfrm>
        </p:spPr>
        <p:txBody>
          <a:bodyPr wrap="square" lIns="0" tIns="18000" rIns="0" bIns="18000" anchor="ctr" anchorCtr="0">
            <a:spAutoFit/>
          </a:bodyPr>
          <a:lstStyle/>
          <a:p>
            <a:pPr marL="0" indent="0" fontAlgn="t">
              <a:spcBef>
                <a:spcPts val="0"/>
              </a:spcBef>
              <a:buNone/>
            </a:pPr>
            <a:r>
              <a:rPr lang="en-US" altLang="en-NL" sz="1800" dirty="0">
                <a:solidFill>
                  <a:srgbClr val="000000"/>
                </a:solidFill>
                <a:latin typeface="Arial" panose="020B0604020202020204" pitchFamily="34" charset="0"/>
                <a:cs typeface="Arial" panose="020B0604020202020204" pitchFamily="34" charset="0"/>
              </a:rPr>
              <a:t>Figure 5.13 Functions of the device-independent I/O software.</a:t>
            </a:r>
          </a:p>
        </p:txBody>
      </p:sp>
    </p:spTree>
    <p:extLst>
      <p:ext uri="{BB962C8B-B14F-4D97-AF65-F5344CB8AC3E}">
        <p14:creationId xmlns:p14="http://schemas.microsoft.com/office/powerpoint/2010/main" val="334904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63143"/>
            <a:ext cx="11153087" cy="559572"/>
          </a:xfrm>
        </p:spPr>
        <p:txBody>
          <a:bodyPr wrap="square" lIns="0" tIns="18000" rIns="0" bIns="18000" anchor="ctr" anchorCtr="0">
            <a:spAutoFit/>
          </a:bodyPr>
          <a:lstStyle/>
          <a:p>
            <a:r>
              <a:rPr lang="en-US" sz="3400" dirty="0"/>
              <a:t>Device-Independent I/O Software </a:t>
            </a:r>
            <a:r>
              <a:rPr lang="en-US" sz="2600" dirty="0"/>
              <a:t>(2 of 2)</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5" y="1518020"/>
            <a:ext cx="11153087" cy="4345223"/>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Uniform interfacing for device drivers</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Driver interface, naming (e.g., major/minor numbers), protection</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Buffering</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Necessary for both character and block devices</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Error reporting</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Hardware-level, driver-level, etc.</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Allocating and releasing dedicated devices</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e.g., Printers</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Providing a device-independent block size</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Unify blocks/characters across devices</a:t>
            </a:r>
          </a:p>
        </p:txBody>
      </p:sp>
    </p:spTree>
    <p:extLst>
      <p:ext uri="{BB962C8B-B14F-4D97-AF65-F5344CB8AC3E}">
        <p14:creationId xmlns:p14="http://schemas.microsoft.com/office/powerpoint/2010/main" val="3659202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4122"/>
            <a:ext cx="11153087" cy="559572"/>
          </a:xfrm>
        </p:spPr>
        <p:txBody>
          <a:bodyPr wrap="square" lIns="0" tIns="18000" rIns="0" bIns="18000" anchor="ctr" anchorCtr="0">
            <a:spAutoFit/>
          </a:bodyPr>
          <a:lstStyle/>
          <a:p>
            <a:r>
              <a:rPr lang="en-US" sz="3400" dirty="0"/>
              <a:t>Uniform Interfacing for Device Drivers</a:t>
            </a:r>
          </a:p>
        </p:txBody>
      </p:sp>
      <p:pic>
        <p:nvPicPr>
          <p:cNvPr id="5" name="Picture 4" descr="The figure contains two parts labeled a and b illustrate without a standard driver interface and with a standard driver interface.&#10;Long description is available in notes, press F6">
            <a:extLst>
              <a:ext uri="{FF2B5EF4-FFF2-40B4-BE49-F238E27FC236}">
                <a16:creationId xmlns:a16="http://schemas.microsoft.com/office/drawing/2014/main" id="{9009870F-12D7-7F62-4872-2778B9BDED59}"/>
              </a:ext>
            </a:extLst>
          </p:cNvPr>
          <p:cNvPicPr>
            <a:picLocks noChangeAspect="1"/>
          </p:cNvPicPr>
          <p:nvPr/>
        </p:nvPicPr>
        <p:blipFill>
          <a:blip r:embed="rId3"/>
          <a:stretch>
            <a:fillRect/>
          </a:stretch>
        </p:blipFill>
        <p:spPr>
          <a:xfrm>
            <a:off x="1083201" y="1224327"/>
            <a:ext cx="10025600" cy="3854006"/>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1714486" y="5774475"/>
            <a:ext cx="8770065" cy="313350"/>
          </a:xfrm>
        </p:spPr>
        <p:txBody>
          <a:bodyPr wrap="square" lIns="0" tIns="18000" rIns="0" bIns="18000" anchor="ctr" anchorCtr="0">
            <a:spAutoFit/>
          </a:bodyPr>
          <a:lstStyle/>
          <a:p>
            <a:pPr marL="0" indent="0" eaLnBrk="0" fontAlgn="base" hangingPunct="0">
              <a:spcBef>
                <a:spcPct val="0"/>
              </a:spcBef>
              <a:spcAft>
                <a:spcPct val="0"/>
              </a:spcAft>
              <a:buSzTx/>
              <a:buNone/>
            </a:pPr>
            <a:r>
              <a:rPr lang="en-US" altLang="en-NL" sz="1800" dirty="0">
                <a:solidFill>
                  <a:srgbClr val="000000"/>
                </a:solidFill>
                <a:latin typeface="Arial" panose="020B0604020202020204" pitchFamily="34" charset="0"/>
                <a:cs typeface="Arial" panose="020B0604020202020204" pitchFamily="34" charset="0"/>
              </a:rPr>
              <a:t>Figure 5.14 (a) Without a standard driver interface. (b) With a standard driver interface.</a:t>
            </a:r>
          </a:p>
        </p:txBody>
      </p:sp>
    </p:spTree>
    <p:extLst>
      <p:ext uri="{BB962C8B-B14F-4D97-AF65-F5344CB8AC3E}">
        <p14:creationId xmlns:p14="http://schemas.microsoft.com/office/powerpoint/2010/main" val="325978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255"/>
            <a:ext cx="11153086" cy="559572"/>
          </a:xfrm>
        </p:spPr>
        <p:txBody>
          <a:bodyPr wrap="square" lIns="0" tIns="18000" rIns="0" bIns="18000" anchor="ctr" anchorCtr="0">
            <a:spAutoFit/>
          </a:bodyPr>
          <a:lstStyle/>
          <a:p>
            <a:r>
              <a:rPr lang="en-US" sz="3400" dirty="0"/>
              <a:t>Buffering (1)</a:t>
            </a:r>
          </a:p>
        </p:txBody>
      </p:sp>
      <p:pic>
        <p:nvPicPr>
          <p:cNvPr id="5" name="Picture 4" descr="The figure contains four parts labeled a, b, c, and d illustrate the modem in user and kernel spaces.&#10;Long description is available in notes, press F6">
            <a:extLst>
              <a:ext uri="{FF2B5EF4-FFF2-40B4-BE49-F238E27FC236}">
                <a16:creationId xmlns:a16="http://schemas.microsoft.com/office/drawing/2014/main" id="{9009870F-12D7-7F62-4872-2778B9BDED59}"/>
              </a:ext>
            </a:extLst>
          </p:cNvPr>
          <p:cNvPicPr>
            <a:picLocks noChangeAspect="1"/>
          </p:cNvPicPr>
          <p:nvPr/>
        </p:nvPicPr>
        <p:blipFill>
          <a:blip r:embed="rId3"/>
          <a:srcRect/>
          <a:stretch/>
        </p:blipFill>
        <p:spPr>
          <a:xfrm>
            <a:off x="1519394" y="1100446"/>
            <a:ext cx="9170464" cy="3799882"/>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073261" y="5421904"/>
            <a:ext cx="8052515" cy="590349"/>
          </a:xfrm>
        </p:spPr>
        <p:txBody>
          <a:bodyPr wrap="square" lIns="0" tIns="18000" rIns="0" bIns="18000" anchor="ctr" anchorCtr="0">
            <a:spAutoFit/>
          </a:bodyPr>
          <a:lstStyle/>
          <a:p>
            <a:pPr marL="0" indent="0" eaLnBrk="0" fontAlgn="base" hangingPunct="0">
              <a:spcBef>
                <a:spcPct val="0"/>
              </a:spcBef>
              <a:spcAft>
                <a:spcPct val="0"/>
              </a:spcAft>
              <a:buSzTx/>
              <a:buNone/>
            </a:pPr>
            <a:r>
              <a:rPr lang="en-US" altLang="en-NL" sz="1800" dirty="0">
                <a:solidFill>
                  <a:srgbClr val="000000"/>
                </a:solidFill>
                <a:latin typeface="Arial" panose="020B0604020202020204" pitchFamily="34" charset="0"/>
                <a:cs typeface="Arial" panose="020B0604020202020204" pitchFamily="34" charset="0"/>
              </a:rPr>
              <a:t>Figure 5.15 (a) Unbuffered input. (b) Buffering in user space. (c) Buffering in the kernel followed by copying to user space. (d) Double buffering in the kernel.</a:t>
            </a:r>
          </a:p>
        </p:txBody>
      </p:sp>
    </p:spTree>
    <p:extLst>
      <p:ext uri="{BB962C8B-B14F-4D97-AF65-F5344CB8AC3E}">
        <p14:creationId xmlns:p14="http://schemas.microsoft.com/office/powerpoint/2010/main" val="270297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255"/>
            <a:ext cx="11153086" cy="559572"/>
          </a:xfrm>
        </p:spPr>
        <p:txBody>
          <a:bodyPr wrap="square" lIns="0" tIns="18000" rIns="0" bIns="18000" anchor="ctr" anchorCtr="0">
            <a:spAutoFit/>
          </a:bodyPr>
          <a:lstStyle/>
          <a:p>
            <a:r>
              <a:rPr lang="en-US" sz="3400" dirty="0"/>
              <a:t>Buffering (2)</a:t>
            </a:r>
          </a:p>
        </p:txBody>
      </p:sp>
      <p:pic>
        <p:nvPicPr>
          <p:cNvPr id="5" name="Picture 4" descr="The figure illustrates the copying of a packet.&#10;Long description is available in notes, press F6">
            <a:extLst>
              <a:ext uri="{FF2B5EF4-FFF2-40B4-BE49-F238E27FC236}">
                <a16:creationId xmlns:a16="http://schemas.microsoft.com/office/drawing/2014/main" id="{9009870F-12D7-7F62-4872-2778B9BDED59}"/>
              </a:ext>
            </a:extLst>
          </p:cNvPr>
          <p:cNvPicPr>
            <a:picLocks noChangeAspect="1"/>
          </p:cNvPicPr>
          <p:nvPr/>
        </p:nvPicPr>
        <p:blipFill>
          <a:blip r:embed="rId3"/>
          <a:srcRect/>
          <a:stretch/>
        </p:blipFill>
        <p:spPr>
          <a:xfrm>
            <a:off x="2188546" y="1428784"/>
            <a:ext cx="7832161" cy="4073989"/>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982872" y="5990792"/>
            <a:ext cx="6233293" cy="313350"/>
          </a:xfrm>
        </p:spPr>
        <p:txBody>
          <a:bodyPr wrap="square" lIns="0" tIns="18000" rIns="0" bIns="18000" anchor="ctr" anchorCtr="0">
            <a:spAutoFit/>
          </a:bodyPr>
          <a:lstStyle/>
          <a:p>
            <a:pPr marL="0" indent="0" eaLnBrk="0" fontAlgn="base" hangingPunct="0">
              <a:spcBef>
                <a:spcPct val="0"/>
              </a:spcBef>
              <a:spcAft>
                <a:spcPct val="0"/>
              </a:spcAft>
              <a:buSzTx/>
              <a:buNone/>
            </a:pPr>
            <a:r>
              <a:rPr lang="en-US" altLang="en-NL" sz="1800" dirty="0">
                <a:solidFill>
                  <a:srgbClr val="000000"/>
                </a:solidFill>
                <a:latin typeface="Arial" panose="020B0604020202020204" pitchFamily="34" charset="0"/>
                <a:cs typeface="Arial" panose="020B0604020202020204" pitchFamily="34" charset="0"/>
              </a:rPr>
              <a:t>Figure 5.16 Networking may involve many copies of a packet.</a:t>
            </a:r>
          </a:p>
        </p:txBody>
      </p:sp>
    </p:spTree>
    <p:extLst>
      <p:ext uri="{BB962C8B-B14F-4D97-AF65-F5344CB8AC3E}">
        <p14:creationId xmlns:p14="http://schemas.microsoft.com/office/powerpoint/2010/main" val="3718226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255"/>
            <a:ext cx="11153087" cy="559572"/>
          </a:xfrm>
        </p:spPr>
        <p:txBody>
          <a:bodyPr wrap="square" lIns="0" tIns="18000" rIns="0" bIns="18000" anchor="ctr" anchorCtr="0">
            <a:spAutoFit/>
          </a:bodyPr>
          <a:lstStyle/>
          <a:p>
            <a:r>
              <a:rPr lang="en-US" sz="3400" dirty="0"/>
              <a:t>User-Level I/O Software</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6" y="1066433"/>
            <a:ext cx="11153088" cy="2190788"/>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Offers a uniform interface to user to access devices</a:t>
            </a:r>
          </a:p>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C standard I/O library</a:t>
            </a:r>
          </a:p>
          <a:p>
            <a:pPr marL="829818" lvl="1" indent="-342900" eaLnBrk="0" fontAlgn="base" hangingPunct="0">
              <a:spcBef>
                <a:spcPct val="0"/>
              </a:spcBef>
              <a:spcAft>
                <a:spcPct val="0"/>
              </a:spcAft>
              <a:buSzTx/>
            </a:pPr>
            <a:r>
              <a:rPr lang="en-US" altLang="en-NL" sz="2800" dirty="0" err="1">
                <a:solidFill>
                  <a:srgbClr val="000000"/>
                </a:solidFill>
                <a:latin typeface="Consolas" panose="020B0609020204030204" pitchFamily="49" charset="0"/>
                <a:cs typeface="Arial" panose="020B0604020202020204" pitchFamily="34" charset="0"/>
              </a:rPr>
              <a:t>fopen</a:t>
            </a:r>
            <a:r>
              <a:rPr lang="en-US" altLang="en-NL" sz="2800" dirty="0">
                <a:solidFill>
                  <a:srgbClr val="000000"/>
                </a:solidFill>
                <a:latin typeface="Consolas" panose="020B0609020204030204" pitchFamily="49" charset="0"/>
                <a:cs typeface="Arial" panose="020B0604020202020204" pitchFamily="34" charset="0"/>
              </a:rPr>
              <a:t>, </a:t>
            </a:r>
            <a:r>
              <a:rPr lang="en-US" altLang="en-NL" sz="2800" dirty="0" err="1">
                <a:solidFill>
                  <a:srgbClr val="000000"/>
                </a:solidFill>
                <a:latin typeface="Consolas" panose="020B0609020204030204" pitchFamily="49" charset="0"/>
                <a:cs typeface="Arial" panose="020B0604020202020204" pitchFamily="34" charset="0"/>
              </a:rPr>
              <a:t>fclose</a:t>
            </a:r>
            <a:r>
              <a:rPr lang="en-US" altLang="en-NL" sz="2800" dirty="0">
                <a:solidFill>
                  <a:srgbClr val="000000"/>
                </a:solidFill>
                <a:latin typeface="Consolas" panose="020B0609020204030204" pitchFamily="49" charset="0"/>
                <a:cs typeface="Arial" panose="020B0604020202020204" pitchFamily="34" charset="0"/>
              </a:rPr>
              <a:t>, </a:t>
            </a:r>
            <a:r>
              <a:rPr lang="en-US" altLang="en-NL" sz="2800" dirty="0" err="1">
                <a:solidFill>
                  <a:srgbClr val="000000"/>
                </a:solidFill>
                <a:latin typeface="Consolas" panose="020B0609020204030204" pitchFamily="49" charset="0"/>
                <a:cs typeface="Arial" panose="020B0604020202020204" pitchFamily="34" charset="0"/>
              </a:rPr>
              <a:t>fflush</a:t>
            </a:r>
            <a:r>
              <a:rPr lang="en-US" altLang="en-NL" sz="2800" dirty="0">
                <a:solidFill>
                  <a:srgbClr val="000000"/>
                </a:solidFill>
                <a:latin typeface="Consolas" panose="020B0609020204030204" pitchFamily="49" charset="0"/>
                <a:cs typeface="Arial" panose="020B0604020202020204" pitchFamily="34" charset="0"/>
              </a:rPr>
              <a:t>, </a:t>
            </a:r>
            <a:r>
              <a:rPr lang="en-US" altLang="en-NL" sz="2800" dirty="0" err="1">
                <a:solidFill>
                  <a:srgbClr val="000000"/>
                </a:solidFill>
                <a:latin typeface="Consolas" panose="020B0609020204030204" pitchFamily="49" charset="0"/>
                <a:cs typeface="Arial" panose="020B0604020202020204" pitchFamily="34" charset="0"/>
              </a:rPr>
              <a:t>fprintf</a:t>
            </a:r>
            <a:r>
              <a:rPr lang="en-US" altLang="en-NL" sz="2800" dirty="0">
                <a:solidFill>
                  <a:srgbClr val="000000"/>
                </a:solidFill>
                <a:latin typeface="Consolas" panose="020B0609020204030204" pitchFamily="49" charset="0"/>
                <a:cs typeface="Arial" panose="020B0604020202020204" pitchFamily="34" charset="0"/>
              </a:rPr>
              <a:t>,</a:t>
            </a:r>
            <a:r>
              <a:rPr lang="en-US" altLang="en-NL" sz="2800" dirty="0">
                <a:solidFill>
                  <a:srgbClr val="000000"/>
                </a:solidFill>
                <a:latin typeface="Arial" panose="020B0604020202020204" pitchFamily="34" charset="0"/>
                <a:cs typeface="Arial" panose="020B0604020202020204" pitchFamily="34" charset="0"/>
              </a:rPr>
              <a:t> </a:t>
            </a:r>
            <a:r>
              <a:rPr lang="en-US" altLang="en-NL" sz="2800" dirty="0" err="1">
                <a:solidFill>
                  <a:srgbClr val="000000"/>
                </a:solidFill>
                <a:latin typeface="Arial" panose="020B0604020202020204" pitchFamily="34" charset="0"/>
                <a:cs typeface="Arial" panose="020B0604020202020204" pitchFamily="34" charset="0"/>
              </a:rPr>
              <a:t>etc</a:t>
            </a:r>
            <a:endParaRPr lang="en-US" altLang="en-NL" sz="2800" dirty="0">
              <a:solidFill>
                <a:srgbClr val="000000"/>
              </a:solidFill>
              <a:latin typeface="Arial" panose="020B0604020202020204" pitchFamily="34" charset="0"/>
              <a:cs typeface="Arial" panose="020B0604020202020204" pitchFamily="34" charset="0"/>
            </a:endParaRPr>
          </a:p>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Safely multiplexes access to exclusive devices</a:t>
            </a:r>
          </a:p>
          <a:p>
            <a:pPr marL="829818" lvl="1"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E.g. Printing spooler</a:t>
            </a:r>
          </a:p>
        </p:txBody>
      </p:sp>
    </p:spTree>
    <p:extLst>
      <p:ext uri="{BB962C8B-B14F-4D97-AF65-F5344CB8AC3E}">
        <p14:creationId xmlns:p14="http://schemas.microsoft.com/office/powerpoint/2010/main" val="2460613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255"/>
            <a:ext cx="11153087" cy="559572"/>
          </a:xfrm>
        </p:spPr>
        <p:txBody>
          <a:bodyPr wrap="square" lIns="0" tIns="18000" rIns="0" bIns="18000" anchor="ctr" anchorCtr="0">
            <a:spAutoFit/>
          </a:bodyPr>
          <a:lstStyle/>
          <a:p>
            <a:r>
              <a:rPr lang="en-US" sz="3400" dirty="0"/>
              <a:t>Layers of I/O Software</a:t>
            </a:r>
          </a:p>
        </p:txBody>
      </p:sp>
      <p:pic>
        <p:nvPicPr>
          <p:cNvPr id="5" name="Picture 4" descr="The figure illustrates the layers of the input-output system and the main functions of each layer.&#10;Long description is available in notes, press F6&#10;">
            <a:extLst>
              <a:ext uri="{FF2B5EF4-FFF2-40B4-BE49-F238E27FC236}">
                <a16:creationId xmlns:a16="http://schemas.microsoft.com/office/drawing/2014/main" id="{B4FF2C4B-36ED-77E3-2519-8B88EC80FAD3}"/>
              </a:ext>
            </a:extLst>
          </p:cNvPr>
          <p:cNvPicPr>
            <a:picLocks noChangeAspect="1"/>
          </p:cNvPicPr>
          <p:nvPr/>
        </p:nvPicPr>
        <p:blipFill>
          <a:blip r:embed="rId3"/>
          <a:stretch>
            <a:fillRect/>
          </a:stretch>
        </p:blipFill>
        <p:spPr>
          <a:xfrm>
            <a:off x="1591965" y="1189052"/>
            <a:ext cx="8980361" cy="3872042"/>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328632" y="5772615"/>
            <a:ext cx="7543360" cy="313350"/>
          </a:xfrm>
        </p:spPr>
        <p:txBody>
          <a:bodyPr wrap="square" lIns="0" tIns="18000" rIns="0" bIns="18000" anchor="ctr" anchorCtr="0">
            <a:spAutoFit/>
          </a:bodyPr>
          <a:lstStyle/>
          <a:p>
            <a:pPr marL="0" indent="0" eaLnBrk="0" fontAlgn="base" hangingPunct="0">
              <a:spcBef>
                <a:spcPct val="0"/>
              </a:spcBef>
              <a:spcAft>
                <a:spcPct val="0"/>
              </a:spcAft>
              <a:buSzTx/>
              <a:buNone/>
            </a:pPr>
            <a:r>
              <a:rPr lang="en-US" altLang="en-NL" sz="1800" dirty="0">
                <a:solidFill>
                  <a:srgbClr val="000000"/>
                </a:solidFill>
                <a:latin typeface="Arial" panose="020B0604020202020204" pitchFamily="34" charset="0"/>
                <a:cs typeface="Arial" panose="020B0604020202020204" pitchFamily="34" charset="0"/>
              </a:rPr>
              <a:t>Figure 5.17 Layers of the I/O system and the main functions of each layer.</a:t>
            </a:r>
          </a:p>
        </p:txBody>
      </p:sp>
    </p:spTree>
    <p:extLst>
      <p:ext uri="{BB962C8B-B14F-4D97-AF65-F5344CB8AC3E}">
        <p14:creationId xmlns:p14="http://schemas.microsoft.com/office/powerpoint/2010/main" val="3533747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53730"/>
            <a:ext cx="11153087" cy="559572"/>
          </a:xfrm>
        </p:spPr>
        <p:txBody>
          <a:bodyPr wrap="square" lIns="0" tIns="18000" rIns="0" bIns="18000" anchor="ctr" anchorCtr="0">
            <a:spAutoFit/>
          </a:bodyPr>
          <a:lstStyle/>
          <a:p>
            <a:r>
              <a:rPr lang="en-US" sz="3400" noProof="0" dirty="0"/>
              <a:t>Overview </a:t>
            </a:r>
            <a:r>
              <a:rPr lang="en-US" sz="2600" dirty="0"/>
              <a:t>(4 of 4)</a:t>
            </a:r>
            <a:endParaRPr lang="en-US" sz="2600" noProof="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6" y="1071122"/>
            <a:ext cx="11153088" cy="1329013"/>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Principles of I/O Hardware</a:t>
            </a:r>
          </a:p>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Principles of I/O Software</a:t>
            </a:r>
          </a:p>
          <a:p>
            <a:pPr marL="342900" indent="-342900" eaLnBrk="0" fontAlgn="base" hangingPunct="0">
              <a:spcBef>
                <a:spcPct val="0"/>
              </a:spcBef>
              <a:spcAft>
                <a:spcPct val="0"/>
              </a:spcAft>
              <a:buSzTx/>
            </a:pPr>
            <a:r>
              <a:rPr lang="en-US" altLang="en-NL" sz="2800" b="1" dirty="0">
                <a:solidFill>
                  <a:srgbClr val="000000"/>
                </a:solidFill>
                <a:latin typeface="Arial" panose="020B0604020202020204" pitchFamily="34" charset="0"/>
                <a:cs typeface="Arial" panose="020B0604020202020204" pitchFamily="34" charset="0"/>
              </a:rPr>
              <a:t>I/O Devices</a:t>
            </a:r>
          </a:p>
        </p:txBody>
      </p:sp>
    </p:spTree>
    <p:extLst>
      <p:ext uri="{BB962C8B-B14F-4D97-AF65-F5344CB8AC3E}">
        <p14:creationId xmlns:p14="http://schemas.microsoft.com/office/powerpoint/2010/main" val="503275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39" y="245471"/>
            <a:ext cx="8213725" cy="559572"/>
          </a:xfrm>
        </p:spPr>
        <p:txBody>
          <a:bodyPr wrap="square" lIns="0" tIns="18000" rIns="0" bIns="18000" anchor="ctr" anchorCtr="0">
            <a:spAutoFit/>
          </a:bodyPr>
          <a:lstStyle/>
          <a:p>
            <a:r>
              <a:rPr lang="en-US" sz="3400" noProof="0" dirty="0"/>
              <a:t>I/O Devices (2)</a:t>
            </a:r>
          </a:p>
        </p:txBody>
      </p:sp>
      <p:graphicFrame>
        <p:nvGraphicFramePr>
          <p:cNvPr id="3" name="Table 3">
            <a:extLst>
              <a:ext uri="{FF2B5EF4-FFF2-40B4-BE49-F238E27FC236}">
                <a16:creationId xmlns:a16="http://schemas.microsoft.com/office/drawing/2014/main" id="{73B81889-CECD-DB5F-5D43-2D1B66A5B06D}"/>
              </a:ext>
            </a:extLst>
          </p:cNvPr>
          <p:cNvGraphicFramePr>
            <a:graphicFrameLocks noGrp="1"/>
          </p:cNvGraphicFramePr>
          <p:nvPr>
            <p:extLst>
              <p:ext uri="{D42A27DB-BD31-4B8C-83A1-F6EECF244321}">
                <p14:modId xmlns:p14="http://schemas.microsoft.com/office/powerpoint/2010/main" val="669681228"/>
              </p:ext>
            </p:extLst>
          </p:nvPr>
        </p:nvGraphicFramePr>
        <p:xfrm>
          <a:off x="3475743" y="946384"/>
          <a:ext cx="5238602" cy="4905504"/>
        </p:xfrm>
        <a:graphic>
          <a:graphicData uri="http://schemas.openxmlformats.org/drawingml/2006/table">
            <a:tbl>
              <a:tblPr firstRow="1" bandRow="1">
                <a:tableStyleId>{40F9630F-82C1-40B7-BC3A-925EFCFF5E92}</a:tableStyleId>
              </a:tblPr>
              <a:tblGrid>
                <a:gridCol w="3730947">
                  <a:extLst>
                    <a:ext uri="{9D8B030D-6E8A-4147-A177-3AD203B41FA5}">
                      <a16:colId xmlns:a16="http://schemas.microsoft.com/office/drawing/2014/main" val="522362242"/>
                    </a:ext>
                  </a:extLst>
                </a:gridCol>
                <a:gridCol w="1507655">
                  <a:extLst>
                    <a:ext uri="{9D8B030D-6E8A-4147-A177-3AD203B41FA5}">
                      <a16:colId xmlns:a16="http://schemas.microsoft.com/office/drawing/2014/main" val="211947465"/>
                    </a:ext>
                  </a:extLst>
                </a:gridCol>
              </a:tblGrid>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rPr>
                        <a:t>Device</a:t>
                      </a:r>
                      <a:endParaRPr sz="1200" dirty="0">
                        <a:solidFill>
                          <a:schemeClr val="tx1"/>
                        </a:solidFill>
                      </a:endParaRPr>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tx1"/>
                          </a:solidFill>
                        </a:rPr>
                        <a:t>Data rate</a:t>
                      </a:r>
                      <a:endParaRPr sz="1200" dirty="0">
                        <a:solidFill>
                          <a:schemeClr val="tx1"/>
                        </a:solidFill>
                      </a:endParaRPr>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6271481"/>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Keyboard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10 bytes/</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1872259"/>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Mouse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100 bytes/</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9570729"/>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56K modem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7 </a:t>
                      </a:r>
                      <a:r>
                        <a:rPr lang="en-US" sz="1200" u="none" strike="noStrike" cap="none" spc="-150" baseline="0" dirty="0"/>
                        <a:t>K </a:t>
                      </a:r>
                      <a:r>
                        <a:rPr lang="en-US" sz="1200" u="none" strike="noStrike" cap="none" dirty="0"/>
                        <a:t>B/</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153509"/>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Bluetooth 5 </a:t>
                      </a:r>
                      <a:r>
                        <a:rPr lang="en-US" sz="1200" u="none" strike="noStrike" cap="none" spc="-200" baseline="0" dirty="0"/>
                        <a:t>B L </a:t>
                      </a:r>
                      <a:r>
                        <a:rPr lang="en-US" sz="1200" u="none" strike="noStrike" cap="none" dirty="0"/>
                        <a:t>E</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256 </a:t>
                      </a:r>
                      <a:r>
                        <a:rPr lang="en-US" sz="1200" u="none" strike="noStrike" cap="none" spc="-150" baseline="0" dirty="0"/>
                        <a:t>K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2703962"/>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Scanner at 300 </a:t>
                      </a:r>
                      <a:r>
                        <a:rPr lang="en-US" sz="1200" u="none" strike="noStrike" cap="none" spc="-150" baseline="0" dirty="0"/>
                        <a:t>d p </a:t>
                      </a:r>
                      <a:r>
                        <a:rPr lang="en-US" sz="1200" u="none" strike="noStrike" cap="none" dirty="0" err="1"/>
                        <a:t>i</a:t>
                      </a:r>
                      <a:r>
                        <a:rPr lang="en-US" sz="1200" u="none" strike="noStrike" cap="none" dirty="0"/>
                        <a:t>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1573855"/>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Digital video recorder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3.5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8965437"/>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802.11n Wireless</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37.5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16004"/>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200" baseline="0" dirty="0"/>
                        <a:t>U S </a:t>
                      </a:r>
                      <a:r>
                        <a:rPr lang="en-US" sz="1200" u="none" strike="noStrike" cap="none" dirty="0"/>
                        <a:t>B 2.0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60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6286909"/>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16x Blu-ray disc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72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245933"/>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Gigabit Ethernet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125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2518561"/>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200" baseline="0" dirty="0"/>
                        <a:t>S A T </a:t>
                      </a:r>
                      <a:r>
                        <a:rPr lang="en-US" sz="1200" u="none" strike="noStrike" cap="none" dirty="0"/>
                        <a:t>A 3 disk drive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600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5917200"/>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150" baseline="0" dirty="0"/>
                        <a:t>U S </a:t>
                      </a:r>
                      <a:r>
                        <a:rPr lang="en-US" sz="1200" u="none" strike="noStrike" cap="none" dirty="0"/>
                        <a:t>B 3.0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625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2086017"/>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Single-lane </a:t>
                      </a:r>
                      <a:r>
                        <a:rPr lang="en-US" sz="1200" u="none" strike="noStrike" cap="none" spc="-150" baseline="0" dirty="0"/>
                        <a:t>P C I </a:t>
                      </a:r>
                      <a:r>
                        <a:rPr lang="en-US" sz="1200" u="none" strike="noStrike" cap="none" dirty="0"/>
                        <a:t>e 3.0 bus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985 </a:t>
                      </a:r>
                      <a:r>
                        <a:rPr lang="en-US" sz="1200" u="none" strike="noStrike" cap="none" spc="-150" baseline="0" dirty="0"/>
                        <a:t>M </a:t>
                      </a:r>
                      <a:r>
                        <a:rPr lang="en-US" sz="1200" u="none" strike="noStrike" cap="none" dirty="0"/>
                        <a:t>B/</a:t>
                      </a:r>
                      <a:r>
                        <a:rPr lang="en-US" sz="1200" u="none" strike="noStrike" cap="none" spc="-150" baseline="0" dirty="0"/>
                        <a:t>s e </a:t>
                      </a:r>
                      <a:r>
                        <a:rPr lang="en-US" sz="1200" u="none" strike="noStrike" cap="none" dirty="0"/>
                        <a:t>c </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8534516"/>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802.11</a:t>
                      </a:r>
                      <a:r>
                        <a:rPr lang="en-US" sz="1200" u="none" strike="noStrike" cap="none" spc="-150" baseline="0" dirty="0"/>
                        <a:t> a </a:t>
                      </a:r>
                      <a:r>
                        <a:rPr lang="en-US" sz="1200" u="none" strike="noStrike" cap="none" dirty="0"/>
                        <a:t>x Wireless</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1.25 </a:t>
                      </a:r>
                      <a:r>
                        <a:rPr lang="en-US" sz="1200" u="none" strike="noStrike" cap="none" spc="-150" baseline="0" dirty="0"/>
                        <a:t>G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3119342"/>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150" baseline="0" dirty="0"/>
                        <a:t>P C I </a:t>
                      </a:r>
                      <a:r>
                        <a:rPr lang="en-US" sz="1200" u="none" strike="noStrike" cap="none" dirty="0"/>
                        <a:t>e Gen 3.0 </a:t>
                      </a:r>
                      <a:r>
                        <a:rPr lang="en-US" sz="1200" u="none" strike="noStrike" cap="none" spc="-150" baseline="0" dirty="0"/>
                        <a:t>N V M </a:t>
                      </a:r>
                      <a:r>
                        <a:rPr lang="en-US" sz="1200" u="none" strike="noStrike" cap="none" dirty="0"/>
                        <a:t>e M.2 </a:t>
                      </a:r>
                      <a:r>
                        <a:rPr lang="en-US" sz="1200" u="none" strike="noStrike" cap="none" spc="-150" baseline="0" dirty="0"/>
                        <a:t>S </a:t>
                      </a:r>
                      <a:r>
                        <a:rPr lang="en-US" sz="1200" u="none" strike="noStrike" cap="none" spc="-150" baseline="0" dirty="0" err="1"/>
                        <a:t>S</a:t>
                      </a:r>
                      <a:r>
                        <a:rPr lang="en-US" sz="1200" u="none" strike="noStrike" cap="none" spc="-150" baseline="0" dirty="0"/>
                        <a:t> </a:t>
                      </a:r>
                      <a:r>
                        <a:rPr lang="en-US" sz="1200" u="none" strike="noStrike" cap="none" dirty="0"/>
                        <a:t>D (reading)</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3.5 </a:t>
                      </a:r>
                      <a:r>
                        <a:rPr lang="en-US" sz="1200" u="none" strike="noStrike" cap="none" spc="-150" baseline="0" dirty="0"/>
                        <a:t>G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0745726"/>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150" baseline="0" dirty="0"/>
                        <a:t>U S </a:t>
                      </a:r>
                      <a:r>
                        <a:rPr lang="en-US" sz="1200" u="none" strike="noStrike" cap="none" dirty="0"/>
                        <a:t>B 4.0</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5 </a:t>
                      </a:r>
                      <a:r>
                        <a:rPr lang="en-US" sz="1200" u="none" strike="noStrike" cap="none" spc="-150" baseline="0" dirty="0"/>
                        <a:t>G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550038"/>
                  </a:ext>
                </a:extLst>
              </a:tr>
              <a:tr h="20938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spc="-150" baseline="0" dirty="0"/>
                        <a:t>P C </a:t>
                      </a:r>
                      <a:r>
                        <a:rPr lang="en-US" sz="1200" u="none" strike="noStrike" cap="none" dirty="0"/>
                        <a:t>I Express 6.0</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126 </a:t>
                      </a:r>
                      <a:r>
                        <a:rPr lang="en-US" sz="1200" u="none" strike="noStrike" cap="none" spc="-150" baseline="0" dirty="0"/>
                        <a:t>G </a:t>
                      </a:r>
                      <a:r>
                        <a:rPr lang="en-US" sz="1200" u="none" strike="noStrike" cap="none" dirty="0"/>
                        <a:t>B/</a:t>
                      </a:r>
                      <a:r>
                        <a:rPr lang="en-US" sz="1200" u="none" strike="noStrike" cap="none" spc="-150" baseline="0" dirty="0"/>
                        <a:t>s e </a:t>
                      </a:r>
                      <a:r>
                        <a:rPr lang="en-US" sz="1200" u="none" strike="noStrike" cap="none" dirty="0"/>
                        <a:t>c</a:t>
                      </a:r>
                      <a:endParaRPr sz="1200" dirty="0"/>
                    </a:p>
                  </a:txBody>
                  <a:tcPr marL="91450" marR="91450" marT="44824" marB="448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537801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961688" y="6008307"/>
            <a:ext cx="6273352" cy="313350"/>
          </a:xfrm>
        </p:spPr>
        <p:txBody>
          <a:bodyPr wrap="square" lIns="0" tIns="18000" rIns="0" bIns="18000" anchor="ctr" anchorCtr="0">
            <a:spAutoFit/>
          </a:bodyPr>
          <a:lstStyle/>
          <a:p>
            <a:pPr marL="0" indent="0">
              <a:spcBef>
                <a:spcPts val="600"/>
              </a:spcBef>
              <a:buNone/>
            </a:pPr>
            <a:r>
              <a:rPr lang="en-US" sz="1800" dirty="0"/>
              <a:t>Figure 5.1 Some typical device, network, and bus data rates.</a:t>
            </a:r>
          </a:p>
        </p:txBody>
      </p:sp>
    </p:spTree>
    <p:extLst>
      <p:ext uri="{BB962C8B-B14F-4D97-AF65-F5344CB8AC3E}">
        <p14:creationId xmlns:p14="http://schemas.microsoft.com/office/powerpoint/2010/main" val="2929718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53730"/>
            <a:ext cx="11153087" cy="559572"/>
          </a:xfrm>
        </p:spPr>
        <p:txBody>
          <a:bodyPr wrap="square" lIns="0" tIns="18000" rIns="0" bIns="18000" anchor="ctr" anchorCtr="0">
            <a:spAutoFit/>
          </a:bodyPr>
          <a:lstStyle/>
          <a:p>
            <a:r>
              <a:rPr lang="en-US" sz="3400" noProof="0" dirty="0"/>
              <a:t>Storage Devices: </a:t>
            </a:r>
            <a:r>
              <a:rPr lang="en-US" sz="3400" spc="-500" dirty="0"/>
              <a:t>S </a:t>
            </a:r>
            <a:r>
              <a:rPr lang="en-US" sz="3400" spc="-500" dirty="0" err="1"/>
              <a:t>S</a:t>
            </a:r>
            <a:r>
              <a:rPr lang="en-US" sz="3400" spc="-500" dirty="0"/>
              <a:t> </a:t>
            </a:r>
            <a:r>
              <a:rPr lang="en-US" sz="3400" noProof="0" dirty="0"/>
              <a:t>D v</a:t>
            </a:r>
            <a:r>
              <a:rPr lang="en-US" sz="100" noProof="0" dirty="0"/>
              <a:t>ersu</a:t>
            </a:r>
            <a:r>
              <a:rPr lang="en-US" sz="3400" noProof="0" dirty="0"/>
              <a:t>s. </a:t>
            </a:r>
            <a:r>
              <a:rPr lang="en-US" sz="3400" spc="-500" dirty="0"/>
              <a:t>H D </a:t>
            </a:r>
            <a:r>
              <a:rPr lang="en-US" sz="3400" noProof="0" dirty="0"/>
              <a:t>D (1)</a:t>
            </a:r>
            <a:endParaRPr lang="en-US" sz="2600" noProof="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1513576" y="6073597"/>
            <a:ext cx="1826524" cy="221018"/>
          </a:xfrm>
        </p:spPr>
        <p:txBody>
          <a:bodyPr wrap="square" lIns="0" tIns="18000" rIns="0" bIns="18000" anchor="ctr" anchorCtr="0">
            <a:spAutoFit/>
          </a:bodyPr>
          <a:lstStyle/>
          <a:p>
            <a:pPr marL="0" indent="0" eaLnBrk="0" fontAlgn="base" hangingPunct="0">
              <a:spcBef>
                <a:spcPct val="0"/>
              </a:spcBef>
              <a:spcAft>
                <a:spcPct val="0"/>
              </a:spcAft>
              <a:buSzTx/>
              <a:buNone/>
            </a:pPr>
            <a:r>
              <a:rPr lang="en-US" sz="1200" dirty="0">
                <a:effectLst/>
                <a:latin typeface="Arial" panose="020B0604020202020204" pitchFamily="34" charset="0"/>
                <a:ea typeface="Calibri" panose="020F0502020204030204" pitchFamily="34" charset="0"/>
                <a:cs typeface="Arial" panose="020B0604020202020204" pitchFamily="34" charset="0"/>
              </a:rPr>
              <a:t>Keith Homan/Shutterstock </a:t>
            </a:r>
            <a:endParaRPr lang="en-US" altLang="en-NL" sz="1200" b="1" dirty="0">
              <a:solidFill>
                <a:srgbClr val="000000"/>
              </a:solidFill>
              <a:latin typeface="Arial" panose="020B0604020202020204" pitchFamily="34" charset="0"/>
              <a:cs typeface="Arial" panose="020B0604020202020204" pitchFamily="34" charset="0"/>
            </a:endParaRPr>
          </a:p>
        </p:txBody>
      </p:sp>
      <p:pic>
        <p:nvPicPr>
          <p:cNvPr id="4" name="Picture 3" descr="A two-part illustration of S S D and H D D. Long description is available in notes, press F6">
            <a:extLst>
              <a:ext uri="{FF2B5EF4-FFF2-40B4-BE49-F238E27FC236}">
                <a16:creationId xmlns:a16="http://schemas.microsoft.com/office/drawing/2014/main" id="{0A91B458-14C7-6BE2-693B-2D7675CBD04F}"/>
              </a:ext>
            </a:extLst>
          </p:cNvPr>
          <p:cNvPicPr>
            <a:picLocks noChangeAspect="1"/>
          </p:cNvPicPr>
          <p:nvPr/>
        </p:nvPicPr>
        <p:blipFill>
          <a:blip r:embed="rId3"/>
          <a:stretch>
            <a:fillRect/>
          </a:stretch>
        </p:blipFill>
        <p:spPr>
          <a:xfrm>
            <a:off x="1389596" y="1047121"/>
            <a:ext cx="9412808" cy="4966666"/>
          </a:xfrm>
          <a:prstGeom prst="rect">
            <a:avLst/>
          </a:prstGeom>
        </p:spPr>
      </p:pic>
    </p:spTree>
    <p:extLst>
      <p:ext uri="{BB962C8B-B14F-4D97-AF65-F5344CB8AC3E}">
        <p14:creationId xmlns:p14="http://schemas.microsoft.com/office/powerpoint/2010/main" val="1734649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9005"/>
            <a:ext cx="11153087" cy="559572"/>
          </a:xfrm>
        </p:spPr>
        <p:txBody>
          <a:bodyPr wrap="square" lIns="0" tIns="18000" rIns="0" bIns="18000" anchor="ctr" anchorCtr="0">
            <a:spAutoFit/>
          </a:bodyPr>
          <a:lstStyle/>
          <a:p>
            <a:r>
              <a:rPr lang="en-US" sz="3400" noProof="0"/>
              <a:t>Storage Devices: </a:t>
            </a:r>
            <a:r>
              <a:rPr lang="en-US" sz="3400" spc="-500" dirty="0"/>
              <a:t>S </a:t>
            </a:r>
            <a:r>
              <a:rPr lang="en-US" sz="3400" spc="-500" dirty="0" err="1"/>
              <a:t>S</a:t>
            </a:r>
            <a:r>
              <a:rPr lang="en-US" sz="3400" spc="-500" dirty="0"/>
              <a:t> </a:t>
            </a:r>
            <a:r>
              <a:rPr lang="en-US" sz="3400" noProof="0" dirty="0"/>
              <a:t>D v</a:t>
            </a:r>
            <a:r>
              <a:rPr lang="en-US" sz="100" noProof="0" dirty="0"/>
              <a:t>ersu</a:t>
            </a:r>
            <a:r>
              <a:rPr lang="en-US" sz="3400" noProof="0" dirty="0"/>
              <a:t>s. </a:t>
            </a:r>
            <a:r>
              <a:rPr lang="en-US" sz="3400" spc="-500" dirty="0"/>
              <a:t>H D </a:t>
            </a:r>
            <a:r>
              <a:rPr lang="en-US" sz="3400" noProof="0" dirty="0"/>
              <a:t>D (2)</a:t>
            </a:r>
          </a:p>
        </p:txBody>
      </p:sp>
      <p:graphicFrame>
        <p:nvGraphicFramePr>
          <p:cNvPr id="3" name="Table 3">
            <a:extLst>
              <a:ext uri="{FF2B5EF4-FFF2-40B4-BE49-F238E27FC236}">
                <a16:creationId xmlns:a16="http://schemas.microsoft.com/office/drawing/2014/main" id="{107513BC-FB88-115F-A6C9-FBB150F98728}"/>
              </a:ext>
            </a:extLst>
          </p:cNvPr>
          <p:cNvGraphicFramePr>
            <a:graphicFrameLocks noGrp="1"/>
          </p:cNvGraphicFramePr>
          <p:nvPr>
            <p:extLst>
              <p:ext uri="{D42A27DB-BD31-4B8C-83A1-F6EECF244321}">
                <p14:modId xmlns:p14="http://schemas.microsoft.com/office/powerpoint/2010/main" val="2540756665"/>
              </p:ext>
            </p:extLst>
          </p:nvPr>
        </p:nvGraphicFramePr>
        <p:xfrm>
          <a:off x="3048000" y="1802445"/>
          <a:ext cx="6096000" cy="3962100"/>
        </p:xfrm>
        <a:graphic>
          <a:graphicData uri="http://schemas.openxmlformats.org/drawingml/2006/table">
            <a:tbl>
              <a:tblPr firstRow="1" bandRow="1">
                <a:tableStyleId>{40F9630F-82C1-40B7-BC3A-925EFCFF5E92}</a:tableStyleId>
              </a:tblPr>
              <a:tblGrid>
                <a:gridCol w="2032000">
                  <a:extLst>
                    <a:ext uri="{9D8B030D-6E8A-4147-A177-3AD203B41FA5}">
                      <a16:colId xmlns:a16="http://schemas.microsoft.com/office/drawing/2014/main" val="3813718118"/>
                    </a:ext>
                  </a:extLst>
                </a:gridCol>
                <a:gridCol w="2032000">
                  <a:extLst>
                    <a:ext uri="{9D8B030D-6E8A-4147-A177-3AD203B41FA5}">
                      <a16:colId xmlns:a16="http://schemas.microsoft.com/office/drawing/2014/main" val="3017611906"/>
                    </a:ext>
                  </a:extLst>
                </a:gridCol>
                <a:gridCol w="2032000">
                  <a:extLst>
                    <a:ext uri="{9D8B030D-6E8A-4147-A177-3AD203B41FA5}">
                      <a16:colId xmlns:a16="http://schemas.microsoft.com/office/drawing/2014/main" val="2276143698"/>
                    </a:ext>
                  </a:extLst>
                </a:gridCol>
              </a:tblGrid>
              <a:tr h="370840">
                <a:tc>
                  <a:txBody>
                    <a:bodyPr/>
                    <a:lstStyle/>
                    <a:p>
                      <a:pPr marL="0" lvl="0" indent="0" algn="l" rtl="0">
                        <a:spcBef>
                          <a:spcPts val="0"/>
                        </a:spcBef>
                        <a:spcAft>
                          <a:spcPts val="0"/>
                        </a:spcAft>
                        <a:buNone/>
                      </a:pPr>
                      <a:r>
                        <a:rPr lang="en-US" sz="100" dirty="0">
                          <a:solidFill>
                            <a:schemeClr val="tx1"/>
                          </a:solidFill>
                        </a:rPr>
                        <a:t>Blank</a:t>
                      </a:r>
                      <a:endParaRPr sz="1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400" b="1" spc="-200" baseline="0" dirty="0">
                          <a:solidFill>
                            <a:schemeClr val="tx1"/>
                          </a:solidFill>
                        </a:rPr>
                        <a:t>S </a:t>
                      </a:r>
                      <a:r>
                        <a:rPr lang="en-US" sz="1400" b="1" spc="-200" baseline="0" dirty="0" err="1">
                          <a:solidFill>
                            <a:schemeClr val="tx1"/>
                          </a:solidFill>
                        </a:rPr>
                        <a:t>S</a:t>
                      </a:r>
                      <a:r>
                        <a:rPr lang="en-US" sz="1400" b="1" spc="-200" baseline="0" dirty="0">
                          <a:solidFill>
                            <a:schemeClr val="tx1"/>
                          </a:solidFill>
                        </a:rPr>
                        <a:t> </a:t>
                      </a:r>
                      <a:r>
                        <a:rPr lang="en-US" sz="1400" b="1" dirty="0">
                          <a:solidFill>
                            <a:schemeClr val="tx1"/>
                          </a:solidFill>
                        </a:rPr>
                        <a:t>D</a:t>
                      </a:r>
                      <a:endParaRPr sz="1400"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400" b="1" spc="-200" baseline="0" dirty="0">
                          <a:solidFill>
                            <a:schemeClr val="tx1"/>
                          </a:solidFill>
                        </a:rPr>
                        <a:t>H D </a:t>
                      </a:r>
                      <a:r>
                        <a:rPr lang="en-US" sz="1400" b="1" dirty="0" err="1">
                          <a:solidFill>
                            <a:schemeClr val="tx1"/>
                          </a:solidFill>
                        </a:rPr>
                        <a:t>D</a:t>
                      </a:r>
                      <a:endParaRPr sz="1400"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500177"/>
                  </a:ext>
                </a:extLst>
              </a:tr>
              <a:tr h="370840">
                <a:tc>
                  <a:txBody>
                    <a:bodyPr/>
                    <a:lstStyle/>
                    <a:p>
                      <a:pPr marL="0" lvl="0" indent="0" algn="l" rtl="0">
                        <a:spcBef>
                          <a:spcPts val="0"/>
                        </a:spcBef>
                        <a:spcAft>
                          <a:spcPts val="0"/>
                        </a:spcAft>
                        <a:buNone/>
                      </a:pPr>
                      <a:r>
                        <a:rPr lang="en-US" sz="1400" b="1" dirty="0"/>
                        <a:t>Power</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4867098"/>
                  </a:ext>
                </a:extLst>
              </a:tr>
              <a:tr h="370840">
                <a:tc>
                  <a:txBody>
                    <a:bodyPr/>
                    <a:lstStyle/>
                    <a:p>
                      <a:pPr marL="0" lvl="0" indent="0" algn="l" rtl="0">
                        <a:spcBef>
                          <a:spcPts val="0"/>
                        </a:spcBef>
                        <a:spcAft>
                          <a:spcPts val="0"/>
                        </a:spcAft>
                        <a:buNone/>
                      </a:pPr>
                      <a:r>
                        <a:rPr lang="en-US" sz="1400" b="1" dirty="0"/>
                        <a:t>Heat</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5373615"/>
                  </a:ext>
                </a:extLst>
              </a:tr>
              <a:tr h="370840">
                <a:tc>
                  <a:txBody>
                    <a:bodyPr/>
                    <a:lstStyle/>
                    <a:p>
                      <a:pPr marL="0" lvl="0" indent="0" algn="l" rtl="0">
                        <a:spcBef>
                          <a:spcPts val="0"/>
                        </a:spcBef>
                        <a:spcAft>
                          <a:spcPts val="0"/>
                        </a:spcAft>
                        <a:buNone/>
                      </a:pPr>
                      <a:r>
                        <a:rPr lang="en-US" sz="1400" b="1" dirty="0"/>
                        <a:t>Noise</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661266"/>
                  </a:ext>
                </a:extLst>
              </a:tr>
              <a:tr h="370840">
                <a:tc>
                  <a:txBody>
                    <a:bodyPr/>
                    <a:lstStyle/>
                    <a:p>
                      <a:pPr marL="0" lvl="0" indent="0" algn="l" rtl="0">
                        <a:spcBef>
                          <a:spcPts val="0"/>
                        </a:spcBef>
                        <a:spcAft>
                          <a:spcPts val="0"/>
                        </a:spcAft>
                        <a:buNone/>
                      </a:pPr>
                      <a:r>
                        <a:rPr lang="en-US" sz="1400" b="1" dirty="0"/>
                        <a:t>Vibration</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8497313"/>
                  </a:ext>
                </a:extLst>
              </a:tr>
              <a:tr h="370840">
                <a:tc>
                  <a:txBody>
                    <a:bodyPr/>
                    <a:lstStyle/>
                    <a:p>
                      <a:pPr marL="0" lvl="0" indent="0" algn="l" rtl="0">
                        <a:spcBef>
                          <a:spcPts val="0"/>
                        </a:spcBef>
                        <a:spcAft>
                          <a:spcPts val="0"/>
                        </a:spcAft>
                        <a:buNone/>
                      </a:pPr>
                      <a:r>
                        <a:rPr lang="en-US" sz="1400" b="1" dirty="0"/>
                        <a:t>Weight</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red cross mark.</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6033277"/>
                  </a:ext>
                </a:extLst>
              </a:tr>
              <a:tr h="370840">
                <a:tc>
                  <a:txBody>
                    <a:bodyPr/>
                    <a:lstStyle/>
                    <a:p>
                      <a:pPr marL="0" lvl="0" indent="0" algn="l" rtl="0">
                        <a:spcBef>
                          <a:spcPts val="0"/>
                        </a:spcBef>
                        <a:spcAft>
                          <a:spcPts val="0"/>
                        </a:spcAft>
                        <a:buNone/>
                      </a:pPr>
                      <a:r>
                        <a:rPr lang="en-US" sz="1400" b="1" dirty="0"/>
                        <a:t>Durability</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red cross mark.</a:t>
                      </a:r>
                      <a:endParaRPr sz="10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8059305"/>
                  </a:ext>
                </a:extLst>
              </a:tr>
              <a:tr h="370840">
                <a:tc>
                  <a:txBody>
                    <a:bodyPr/>
                    <a:lstStyle/>
                    <a:p>
                      <a:pPr marL="0" lvl="0" indent="0" algn="l" rtl="0">
                        <a:spcBef>
                          <a:spcPts val="0"/>
                        </a:spcBef>
                        <a:spcAft>
                          <a:spcPts val="0"/>
                        </a:spcAft>
                        <a:buNone/>
                      </a:pPr>
                      <a:r>
                        <a:rPr lang="en-US" sz="1400" b="1" dirty="0"/>
                        <a:t>Speed</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070368"/>
                  </a:ext>
                </a:extLst>
              </a:tr>
              <a:tr h="370840">
                <a:tc>
                  <a:txBody>
                    <a:bodyPr/>
                    <a:lstStyle/>
                    <a:p>
                      <a:pPr marL="0" lvl="0" indent="0" algn="l" rtl="0">
                        <a:spcBef>
                          <a:spcPts val="0"/>
                        </a:spcBef>
                        <a:spcAft>
                          <a:spcPts val="0"/>
                        </a:spcAft>
                        <a:buNone/>
                      </a:pPr>
                      <a:r>
                        <a:rPr lang="en-US" sz="1400" b="1" dirty="0"/>
                        <a:t>Cost</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4217719"/>
                  </a:ext>
                </a:extLst>
              </a:tr>
              <a:tr h="370840">
                <a:tc>
                  <a:txBody>
                    <a:bodyPr/>
                    <a:lstStyle/>
                    <a:p>
                      <a:pPr marL="0" lvl="0" indent="0" algn="l" rtl="0">
                        <a:spcBef>
                          <a:spcPts val="0"/>
                        </a:spcBef>
                        <a:spcAft>
                          <a:spcPts val="0"/>
                        </a:spcAft>
                        <a:buNone/>
                      </a:pPr>
                      <a:r>
                        <a:rPr lang="en-US" sz="1400" b="1" dirty="0"/>
                        <a:t>Capacity</a:t>
                      </a:r>
                      <a:endParaRPr sz="1400" b="1" dirty="0"/>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red cross mark.</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sz="100" dirty="0"/>
                        <a:t>A green tick mark sign.</a:t>
                      </a:r>
                      <a:endParaRPr sz="100" dirty="0"/>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21262"/>
                  </a:ext>
                </a:extLst>
              </a:tr>
            </a:tbl>
          </a:graphicData>
        </a:graphic>
      </p:graphicFrame>
      <p:pic>
        <p:nvPicPr>
          <p:cNvPr id="5" name="Picture 4">
            <a:extLst>
              <a:ext uri="{FF2B5EF4-FFF2-40B4-BE49-F238E27FC236}">
                <a16:creationId xmlns:a16="http://schemas.microsoft.com/office/drawing/2014/main" id="{88EFF4A0-A22E-621E-B2DF-0DB96F19E2E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58" y="2235461"/>
            <a:ext cx="386279" cy="337229"/>
          </a:xfrm>
          <a:prstGeom prst="rect">
            <a:avLst/>
          </a:prstGeom>
        </p:spPr>
      </p:pic>
      <p:pic>
        <p:nvPicPr>
          <p:cNvPr id="6" name="Picture 5">
            <a:extLst>
              <a:ext uri="{FF2B5EF4-FFF2-40B4-BE49-F238E27FC236}">
                <a16:creationId xmlns:a16="http://schemas.microsoft.com/office/drawing/2014/main" id="{4BEECA0A-920D-F40D-E021-0485492CFF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60" y="2631532"/>
            <a:ext cx="386279" cy="337229"/>
          </a:xfrm>
          <a:prstGeom prst="rect">
            <a:avLst/>
          </a:prstGeom>
        </p:spPr>
      </p:pic>
      <p:pic>
        <p:nvPicPr>
          <p:cNvPr id="17" name="Picture 16">
            <a:extLst>
              <a:ext uri="{FF2B5EF4-FFF2-40B4-BE49-F238E27FC236}">
                <a16:creationId xmlns:a16="http://schemas.microsoft.com/office/drawing/2014/main" id="{F0330D4E-4F49-9C78-66F1-A80DE41AE58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57" y="3014308"/>
            <a:ext cx="386279" cy="337229"/>
          </a:xfrm>
          <a:prstGeom prst="rect">
            <a:avLst/>
          </a:prstGeom>
        </p:spPr>
      </p:pic>
      <p:pic>
        <p:nvPicPr>
          <p:cNvPr id="18" name="Picture 17">
            <a:extLst>
              <a:ext uri="{FF2B5EF4-FFF2-40B4-BE49-F238E27FC236}">
                <a16:creationId xmlns:a16="http://schemas.microsoft.com/office/drawing/2014/main" id="{731E95AC-5BCA-DC15-A606-58BCCE080F0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60" y="3418952"/>
            <a:ext cx="386279" cy="337229"/>
          </a:xfrm>
          <a:prstGeom prst="rect">
            <a:avLst/>
          </a:prstGeom>
        </p:spPr>
      </p:pic>
      <p:pic>
        <p:nvPicPr>
          <p:cNvPr id="19" name="Picture 18">
            <a:extLst>
              <a:ext uri="{FF2B5EF4-FFF2-40B4-BE49-F238E27FC236}">
                <a16:creationId xmlns:a16="http://schemas.microsoft.com/office/drawing/2014/main" id="{F0CCD96D-1CB9-B742-7677-D77C43BFDD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56" y="3817939"/>
            <a:ext cx="386279" cy="337229"/>
          </a:xfrm>
          <a:prstGeom prst="rect">
            <a:avLst/>
          </a:prstGeom>
        </p:spPr>
      </p:pic>
      <p:pic>
        <p:nvPicPr>
          <p:cNvPr id="20" name="Picture 19">
            <a:extLst>
              <a:ext uri="{FF2B5EF4-FFF2-40B4-BE49-F238E27FC236}">
                <a16:creationId xmlns:a16="http://schemas.microsoft.com/office/drawing/2014/main" id="{77ECECD0-8159-9973-74CA-DD2AF5929C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55" y="4207842"/>
            <a:ext cx="386279" cy="337229"/>
          </a:xfrm>
          <a:prstGeom prst="rect">
            <a:avLst/>
          </a:prstGeom>
        </p:spPr>
      </p:pic>
      <p:pic>
        <p:nvPicPr>
          <p:cNvPr id="21" name="Picture 20">
            <a:extLst>
              <a:ext uri="{FF2B5EF4-FFF2-40B4-BE49-F238E27FC236}">
                <a16:creationId xmlns:a16="http://schemas.microsoft.com/office/drawing/2014/main" id="{407600F5-BA3E-EFFB-4EF2-41DC74EA11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2860" y="4608772"/>
            <a:ext cx="386279" cy="337229"/>
          </a:xfrm>
          <a:prstGeom prst="rect">
            <a:avLst/>
          </a:prstGeom>
        </p:spPr>
      </p:pic>
      <p:pic>
        <p:nvPicPr>
          <p:cNvPr id="23" name="Picture 22">
            <a:extLst>
              <a:ext uri="{FF2B5EF4-FFF2-40B4-BE49-F238E27FC236}">
                <a16:creationId xmlns:a16="http://schemas.microsoft.com/office/drawing/2014/main" id="{41216286-2940-DB60-CD9C-8DCC4875DFB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24983" y="5015721"/>
            <a:ext cx="342032" cy="323375"/>
          </a:xfrm>
          <a:prstGeom prst="rect">
            <a:avLst/>
          </a:prstGeom>
        </p:spPr>
      </p:pic>
      <p:pic>
        <p:nvPicPr>
          <p:cNvPr id="24" name="Picture 23">
            <a:extLst>
              <a:ext uri="{FF2B5EF4-FFF2-40B4-BE49-F238E27FC236}">
                <a16:creationId xmlns:a16="http://schemas.microsoft.com/office/drawing/2014/main" id="{56CB8165-6528-0CA8-1792-5C6DD3A83E2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924984" y="5408816"/>
            <a:ext cx="342032" cy="323375"/>
          </a:xfrm>
          <a:prstGeom prst="rect">
            <a:avLst/>
          </a:prstGeom>
        </p:spPr>
      </p:pic>
      <p:pic>
        <p:nvPicPr>
          <p:cNvPr id="25" name="Picture 24">
            <a:extLst>
              <a:ext uri="{FF2B5EF4-FFF2-40B4-BE49-F238E27FC236}">
                <a16:creationId xmlns:a16="http://schemas.microsoft.com/office/drawing/2014/main" id="{C7A4DCFA-CFF7-4FC9-9145-B32ABA2ADE0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2229219"/>
            <a:ext cx="342032" cy="323375"/>
          </a:xfrm>
          <a:prstGeom prst="rect">
            <a:avLst/>
          </a:prstGeom>
        </p:spPr>
      </p:pic>
      <p:pic>
        <p:nvPicPr>
          <p:cNvPr id="34" name="Picture 33">
            <a:extLst>
              <a:ext uri="{FF2B5EF4-FFF2-40B4-BE49-F238E27FC236}">
                <a16:creationId xmlns:a16="http://schemas.microsoft.com/office/drawing/2014/main" id="{CFF74857-D1EB-92E9-0DCB-33B5C0CF617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2635897"/>
            <a:ext cx="342032" cy="323375"/>
          </a:xfrm>
          <a:prstGeom prst="rect">
            <a:avLst/>
          </a:prstGeom>
        </p:spPr>
      </p:pic>
      <p:pic>
        <p:nvPicPr>
          <p:cNvPr id="35" name="Picture 34">
            <a:extLst>
              <a:ext uri="{FF2B5EF4-FFF2-40B4-BE49-F238E27FC236}">
                <a16:creationId xmlns:a16="http://schemas.microsoft.com/office/drawing/2014/main" id="{A554C07F-ECCE-3F3D-FE57-5C743583FA6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3034779"/>
            <a:ext cx="342032" cy="323375"/>
          </a:xfrm>
          <a:prstGeom prst="rect">
            <a:avLst/>
          </a:prstGeom>
        </p:spPr>
      </p:pic>
      <p:pic>
        <p:nvPicPr>
          <p:cNvPr id="36" name="Picture 35">
            <a:extLst>
              <a:ext uri="{FF2B5EF4-FFF2-40B4-BE49-F238E27FC236}">
                <a16:creationId xmlns:a16="http://schemas.microsoft.com/office/drawing/2014/main" id="{F0F21251-7A1F-AF5B-186C-B1E8966FBF9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3427333"/>
            <a:ext cx="342032" cy="323375"/>
          </a:xfrm>
          <a:prstGeom prst="rect">
            <a:avLst/>
          </a:prstGeom>
        </p:spPr>
      </p:pic>
      <p:pic>
        <p:nvPicPr>
          <p:cNvPr id="37" name="Picture 36">
            <a:extLst>
              <a:ext uri="{FF2B5EF4-FFF2-40B4-BE49-F238E27FC236}">
                <a16:creationId xmlns:a16="http://schemas.microsoft.com/office/drawing/2014/main" id="{2D702FF5-FBDE-A697-A301-13810936DF5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3829169"/>
            <a:ext cx="342032" cy="323375"/>
          </a:xfrm>
          <a:prstGeom prst="rect">
            <a:avLst/>
          </a:prstGeom>
        </p:spPr>
      </p:pic>
      <p:pic>
        <p:nvPicPr>
          <p:cNvPr id="38" name="Picture 37">
            <a:extLst>
              <a:ext uri="{FF2B5EF4-FFF2-40B4-BE49-F238E27FC236}">
                <a16:creationId xmlns:a16="http://schemas.microsoft.com/office/drawing/2014/main" id="{6D5E0511-C900-6B68-9906-3E51491E3D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4222310"/>
            <a:ext cx="342032" cy="323375"/>
          </a:xfrm>
          <a:prstGeom prst="rect">
            <a:avLst/>
          </a:prstGeom>
        </p:spPr>
      </p:pic>
      <p:pic>
        <p:nvPicPr>
          <p:cNvPr id="39" name="Picture 38">
            <a:extLst>
              <a:ext uri="{FF2B5EF4-FFF2-40B4-BE49-F238E27FC236}">
                <a16:creationId xmlns:a16="http://schemas.microsoft.com/office/drawing/2014/main" id="{33FD9B69-32CF-21A1-34EF-B71A5EE7024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936329" y="4617204"/>
            <a:ext cx="342032" cy="323375"/>
          </a:xfrm>
          <a:prstGeom prst="rect">
            <a:avLst/>
          </a:prstGeom>
        </p:spPr>
      </p:pic>
      <p:pic>
        <p:nvPicPr>
          <p:cNvPr id="40" name="Picture 39">
            <a:extLst>
              <a:ext uri="{FF2B5EF4-FFF2-40B4-BE49-F238E27FC236}">
                <a16:creationId xmlns:a16="http://schemas.microsoft.com/office/drawing/2014/main" id="{321F0CF4-42B7-0979-91B1-203DA59588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14205" y="5005673"/>
            <a:ext cx="386279" cy="337229"/>
          </a:xfrm>
          <a:prstGeom prst="rect">
            <a:avLst/>
          </a:prstGeom>
        </p:spPr>
      </p:pic>
      <p:pic>
        <p:nvPicPr>
          <p:cNvPr id="41" name="Picture 40">
            <a:extLst>
              <a:ext uri="{FF2B5EF4-FFF2-40B4-BE49-F238E27FC236}">
                <a16:creationId xmlns:a16="http://schemas.microsoft.com/office/drawing/2014/main" id="{E5DB12B7-146E-A4F7-6D13-E059D8A74C7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14204" y="5395978"/>
            <a:ext cx="386279" cy="337229"/>
          </a:xfrm>
          <a:prstGeom prst="rect">
            <a:avLst/>
          </a:prstGeom>
        </p:spPr>
      </p:pic>
    </p:spTree>
    <p:extLst>
      <p:ext uri="{BB962C8B-B14F-4D97-AF65-F5344CB8AC3E}">
        <p14:creationId xmlns:p14="http://schemas.microsoft.com/office/powerpoint/2010/main" val="3292650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6" y="263255"/>
            <a:ext cx="11153087" cy="559572"/>
          </a:xfrm>
        </p:spPr>
        <p:txBody>
          <a:bodyPr wrap="square" lIns="0" tIns="18000" rIns="0" bIns="18000" anchor="ctr" anchorCtr="0">
            <a:spAutoFit/>
          </a:bodyPr>
          <a:lstStyle/>
          <a:p>
            <a:r>
              <a:rPr lang="en-US" sz="3400" noProof="0" dirty="0"/>
              <a:t>Solid-State Drive (</a:t>
            </a:r>
            <a:r>
              <a:rPr lang="en-US" sz="3400" spc="-450" dirty="0"/>
              <a:t>S S </a:t>
            </a:r>
            <a:r>
              <a:rPr lang="en-US" sz="3400" noProof="0" dirty="0"/>
              <a:t>D)</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5" y="1063707"/>
            <a:ext cx="11153087" cy="5186864"/>
          </a:xfrm>
        </p:spPr>
        <p:txBody>
          <a:bodyPr wrap="square" lIns="0" tIns="18000" rIns="0" bIns="18000" anchor="ctr" anchorCtr="0">
            <a:spAutoFit/>
          </a:bodyPr>
          <a:lstStyle/>
          <a:p>
            <a:pPr indent="-256032">
              <a:lnSpc>
                <a:spcPct val="115000"/>
              </a:lnSpc>
              <a:spcBef>
                <a:spcPts val="1000"/>
              </a:spcBef>
              <a:buClr>
                <a:schemeClr val="lt2"/>
              </a:buClr>
              <a:buSzPts val="2400"/>
            </a:pPr>
            <a:r>
              <a:rPr lang="en-US" sz="2600" spc="-350" dirty="0"/>
              <a:t>D R A </a:t>
            </a:r>
            <a:r>
              <a:rPr lang="en-US" sz="2600" dirty="0"/>
              <a:t>M or </a:t>
            </a:r>
            <a:r>
              <a:rPr lang="en-US" sz="2600" spc="-350" dirty="0"/>
              <a:t>N O </a:t>
            </a:r>
            <a:r>
              <a:rPr lang="en-US" sz="2600" dirty="0"/>
              <a:t>R/</a:t>
            </a:r>
            <a:r>
              <a:rPr lang="en-US" sz="2600" spc="-350" dirty="0"/>
              <a:t>N A N </a:t>
            </a:r>
            <a:r>
              <a:rPr lang="en-US" sz="2600" dirty="0"/>
              <a:t>D flash memory based</a:t>
            </a:r>
          </a:p>
          <a:p>
            <a:pPr lvl="1" indent="-283464">
              <a:lnSpc>
                <a:spcPct val="115000"/>
              </a:lnSpc>
              <a:spcBef>
                <a:spcPts val="0"/>
              </a:spcBef>
              <a:buClr>
                <a:schemeClr val="lt2"/>
              </a:buClr>
              <a:buSzPts val="2400"/>
            </a:pPr>
            <a:r>
              <a:rPr lang="en-US" sz="2600" dirty="0"/>
              <a:t>No mechanical parts (only controller+mem)</a:t>
            </a:r>
          </a:p>
          <a:p>
            <a:pPr lvl="1" indent="-283464">
              <a:lnSpc>
                <a:spcPct val="115000"/>
              </a:lnSpc>
              <a:spcBef>
                <a:spcPts val="0"/>
              </a:spcBef>
              <a:buClr>
                <a:schemeClr val="lt2"/>
              </a:buClr>
              <a:buSzPts val="2400"/>
            </a:pPr>
            <a:r>
              <a:rPr lang="en-US" sz="2600" dirty="0"/>
              <a:t>Can be used as part of </a:t>
            </a:r>
            <a:r>
              <a:rPr lang="en-US" sz="2600" spc="-300" dirty="0"/>
              <a:t>S </a:t>
            </a:r>
            <a:r>
              <a:rPr lang="en-US" sz="2600" spc="-300" dirty="0" err="1"/>
              <a:t>S</a:t>
            </a:r>
            <a:r>
              <a:rPr lang="en-US" sz="2600" spc="-300" dirty="0"/>
              <a:t> H D </a:t>
            </a:r>
            <a:r>
              <a:rPr lang="en-US" sz="2600" dirty="0"/>
              <a:t>s</a:t>
            </a:r>
          </a:p>
          <a:p>
            <a:pPr indent="-256032">
              <a:lnSpc>
                <a:spcPct val="115000"/>
              </a:lnSpc>
              <a:spcBef>
                <a:spcPts val="1000"/>
              </a:spcBef>
              <a:buClr>
                <a:schemeClr val="lt2"/>
              </a:buClr>
              <a:buSzPts val="2400"/>
            </a:pPr>
            <a:r>
              <a:rPr lang="en-US" sz="2600" spc="-350" dirty="0"/>
              <a:t>N A N </a:t>
            </a:r>
            <a:r>
              <a:rPr lang="en-US" sz="2600" dirty="0"/>
              <a:t>D flash memory</a:t>
            </a:r>
          </a:p>
          <a:p>
            <a:pPr lvl="1" indent="-283464">
              <a:lnSpc>
                <a:spcPct val="115000"/>
              </a:lnSpc>
              <a:spcBef>
                <a:spcPts val="0"/>
              </a:spcBef>
              <a:buClr>
                <a:schemeClr val="lt2"/>
              </a:buClr>
              <a:buSzPts val="2400"/>
            </a:pPr>
            <a:r>
              <a:rPr lang="en-US" sz="2600" dirty="0"/>
              <a:t>Organized in cells (</a:t>
            </a:r>
            <a:r>
              <a:rPr lang="en-US" sz="2600" spc="-350" dirty="0"/>
              <a:t>S L C </a:t>
            </a:r>
            <a:r>
              <a:rPr lang="en-US" sz="2600" dirty="0"/>
              <a:t>s or </a:t>
            </a:r>
            <a:r>
              <a:rPr lang="en-US" sz="2600" spc="-350" dirty="0"/>
              <a:t>M L C </a:t>
            </a:r>
            <a:r>
              <a:rPr lang="en-US" sz="2600" dirty="0"/>
              <a:t>s), pages, blocks</a:t>
            </a:r>
          </a:p>
          <a:p>
            <a:pPr lvl="1" indent="-283464">
              <a:lnSpc>
                <a:spcPct val="115000"/>
              </a:lnSpc>
              <a:spcBef>
                <a:spcPts val="0"/>
              </a:spcBef>
              <a:buClr>
                <a:schemeClr val="lt2"/>
              </a:buClr>
              <a:buSzPts val="2400"/>
            </a:pPr>
            <a:r>
              <a:rPr lang="en-US" sz="2600" dirty="0"/>
              <a:t>Controller can read/program at page granularity</a:t>
            </a:r>
          </a:p>
          <a:p>
            <a:pPr lvl="1" indent="-283464">
              <a:lnSpc>
                <a:spcPct val="115000"/>
              </a:lnSpc>
              <a:spcBef>
                <a:spcPts val="0"/>
              </a:spcBef>
              <a:buClr>
                <a:schemeClr val="lt2"/>
              </a:buClr>
              <a:buSzPts val="2400"/>
            </a:pPr>
            <a:r>
              <a:rPr lang="en-US" sz="2600" dirty="0"/>
              <a:t>Controller can erase at block granularity</a:t>
            </a:r>
          </a:p>
          <a:p>
            <a:pPr lvl="1" indent="-283464">
              <a:lnSpc>
                <a:spcPct val="115000"/>
              </a:lnSpc>
              <a:spcBef>
                <a:spcPts val="0"/>
              </a:spcBef>
              <a:buClr>
                <a:schemeClr val="lt2"/>
              </a:buClr>
              <a:buSzPts val="2400"/>
            </a:pPr>
            <a:r>
              <a:rPr lang="en-US" sz="2600" spc="-350" dirty="0"/>
              <a:t>R N </a:t>
            </a:r>
            <a:r>
              <a:rPr lang="en-US" sz="2600" dirty="0"/>
              <a:t>D/</a:t>
            </a:r>
            <a:r>
              <a:rPr lang="en-US" sz="2600" spc="-350" dirty="0"/>
              <a:t>S E </a:t>
            </a:r>
            <a:r>
              <a:rPr lang="en-US" sz="2600" dirty="0"/>
              <a:t>Q access latency comparable</a:t>
            </a:r>
          </a:p>
          <a:p>
            <a:pPr lvl="1" indent="-283464">
              <a:lnSpc>
                <a:spcPct val="115000"/>
              </a:lnSpc>
              <a:spcBef>
                <a:spcPts val="0"/>
              </a:spcBef>
              <a:buClr>
                <a:schemeClr val="lt2"/>
              </a:buClr>
              <a:buSzPts val="2400"/>
            </a:pPr>
            <a:r>
              <a:rPr lang="en-US" sz="2600" dirty="0"/>
              <a:t>Reads more efficient than writes</a:t>
            </a:r>
          </a:p>
          <a:p>
            <a:pPr lvl="1" indent="-283464">
              <a:lnSpc>
                <a:spcPct val="115000"/>
              </a:lnSpc>
              <a:spcBef>
                <a:spcPts val="0"/>
              </a:spcBef>
              <a:buClr>
                <a:schemeClr val="lt2"/>
              </a:buClr>
              <a:buSzPts val="2400"/>
            </a:pPr>
            <a:r>
              <a:rPr lang="en-US" sz="2600" dirty="0"/>
              <a:t>Wear leveling to improve write endurance</a:t>
            </a:r>
          </a:p>
          <a:p>
            <a:pPr lvl="1" indent="-283464">
              <a:lnSpc>
                <a:spcPct val="115000"/>
              </a:lnSpc>
              <a:spcBef>
                <a:spcPts val="0"/>
              </a:spcBef>
              <a:buClr>
                <a:schemeClr val="lt2"/>
              </a:buClr>
              <a:buSzPts val="2400"/>
            </a:pPr>
            <a:r>
              <a:rPr lang="en-US" sz="2600" dirty="0"/>
              <a:t>Garbage collection to implement write operations</a:t>
            </a:r>
          </a:p>
        </p:txBody>
      </p:sp>
    </p:spTree>
    <p:extLst>
      <p:ext uri="{BB962C8B-B14F-4D97-AF65-F5344CB8AC3E}">
        <p14:creationId xmlns:p14="http://schemas.microsoft.com/office/powerpoint/2010/main" val="3591543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66F86-8719-3749-3943-4CE8D9F09FF8}"/>
              </a:ext>
            </a:extLst>
          </p:cNvPr>
          <p:cNvSpPr>
            <a:spLocks noGrp="1"/>
          </p:cNvSpPr>
          <p:nvPr>
            <p:ph type="title"/>
          </p:nvPr>
        </p:nvSpPr>
        <p:spPr>
          <a:xfrm>
            <a:off x="516636" y="255625"/>
            <a:ext cx="11082528" cy="559572"/>
          </a:xfrm>
        </p:spPr>
        <p:txBody>
          <a:bodyPr lIns="0" tIns="18000" rIns="0" bIns="18000" anchor="ctr" anchorCtr="0">
            <a:spAutoFit/>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Hard Disk Drive (</a:t>
            </a:r>
            <a:r>
              <a:rPr kumimoji="0" lang="en-US" sz="3400" b="1" i="0" u="none" strike="noStrike" kern="0" cap="none" spc="-500" normalizeH="0" baseline="0" noProof="0" dirty="0">
                <a:ln>
                  <a:noFill/>
                </a:ln>
                <a:solidFill>
                  <a:srgbClr val="007FA3"/>
                </a:solidFill>
                <a:effectLst/>
                <a:uLnTx/>
                <a:uFillTx/>
                <a:latin typeface="Arial"/>
                <a:cs typeface="Times New Roman"/>
                <a:sym typeface="Times New Roman"/>
              </a:rPr>
              <a:t>H D </a:t>
            </a:r>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D)</a:t>
            </a:r>
            <a:endParaRPr lang="en-US" dirty="0"/>
          </a:p>
        </p:txBody>
      </p:sp>
      <p:pic>
        <p:nvPicPr>
          <p:cNvPr id="9" name="Picture 8" descr="A two-part illustration of hard disk drive.&#10;Long description is available in notes, press F6">
            <a:extLst>
              <a:ext uri="{FF2B5EF4-FFF2-40B4-BE49-F238E27FC236}">
                <a16:creationId xmlns:a16="http://schemas.microsoft.com/office/drawing/2014/main" id="{30032DED-8F7E-CC24-BED4-F1B96BF8E6D4}"/>
              </a:ext>
            </a:extLst>
          </p:cNvPr>
          <p:cNvPicPr>
            <a:picLocks noChangeAspect="1"/>
          </p:cNvPicPr>
          <p:nvPr/>
        </p:nvPicPr>
        <p:blipFill rotWithShape="1">
          <a:blip r:embed="rId3"/>
          <a:srcRect t="7433" r="6733" b="5772"/>
          <a:stretch/>
        </p:blipFill>
        <p:spPr>
          <a:xfrm>
            <a:off x="600667" y="1061362"/>
            <a:ext cx="4627155" cy="4641482"/>
          </a:xfrm>
          <a:prstGeom prst="rect">
            <a:avLst/>
          </a:prstGeom>
        </p:spPr>
      </p:pic>
      <p:sp>
        <p:nvSpPr>
          <p:cNvPr id="3" name="Content Placeholder 2">
            <a:extLst>
              <a:ext uri="{FF2B5EF4-FFF2-40B4-BE49-F238E27FC236}">
                <a16:creationId xmlns:a16="http://schemas.microsoft.com/office/drawing/2014/main" id="{73155E6E-6EAA-454D-FF94-AF3AD66BDE9A}"/>
              </a:ext>
            </a:extLst>
          </p:cNvPr>
          <p:cNvSpPr>
            <a:spLocks noGrp="1"/>
          </p:cNvSpPr>
          <p:nvPr>
            <p:ph sz="quarter" idx="13"/>
          </p:nvPr>
        </p:nvSpPr>
        <p:spPr>
          <a:xfrm>
            <a:off x="1095672" y="5794377"/>
            <a:ext cx="842264" cy="221018"/>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None/>
              <a:tabLst/>
              <a:defRPr/>
            </a:pPr>
            <a:r>
              <a:rPr kumimoji="0" lang="en-US" sz="1200" b="0" i="0" u="none" strike="noStrike" kern="0" cap="none" spc="0" normalizeH="0" baseline="0" noProof="0" dirty="0" err="1">
                <a:ln>
                  <a:noFill/>
                </a:ln>
                <a:solidFill>
                  <a:srgbClr val="000000"/>
                </a:solidFill>
                <a:effectLst/>
                <a:uLnTx/>
                <a:uFillTx/>
                <a:latin typeface="Arial"/>
                <a:cs typeface="Arial"/>
                <a:sym typeface="Arial"/>
              </a:rPr>
              <a:t>LionKimbro</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Content Placeholder 3">
            <a:extLst>
              <a:ext uri="{FF2B5EF4-FFF2-40B4-BE49-F238E27FC236}">
                <a16:creationId xmlns:a16="http://schemas.microsoft.com/office/drawing/2014/main" id="{CC25C2B1-3738-883E-8FCD-F70B8B79CDC4}"/>
              </a:ext>
            </a:extLst>
          </p:cNvPr>
          <p:cNvSpPr>
            <a:spLocks noGrp="1"/>
          </p:cNvSpPr>
          <p:nvPr>
            <p:ph sz="quarter" idx="14"/>
          </p:nvPr>
        </p:nvSpPr>
        <p:spPr>
          <a:xfrm>
            <a:off x="6097418" y="1055030"/>
            <a:ext cx="5586804" cy="1227321"/>
          </a:xfrm>
        </p:spPr>
        <p:txBody>
          <a:bodyPr wrap="square" lIns="0" tIns="18000" rIns="0" bIns="18000" anchor="ctr" anchorCtr="0">
            <a:spAutoFit/>
          </a:bodyPr>
          <a:lstStyle/>
          <a:p>
            <a:pPr marL="342900" indent="-342900">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Multiple</a:t>
            </a:r>
            <a:r>
              <a:rPr kumimoji="0" lang="en-US" sz="2800" b="1" i="0" u="none" strike="noStrike" kern="0" cap="none" spc="0" normalizeH="0" baseline="0" noProof="0" dirty="0">
                <a:ln>
                  <a:noFill/>
                </a:ln>
                <a:solidFill>
                  <a:srgbClr val="000000"/>
                </a:solidFill>
                <a:effectLst/>
                <a:uLnTx/>
                <a:uFillTx/>
                <a:latin typeface="Arial"/>
                <a:cs typeface="Arial"/>
                <a:sym typeface="Arial"/>
              </a:rPr>
              <a:t> platters</a:t>
            </a:r>
            <a:r>
              <a:rPr kumimoji="0" lang="en-US" sz="2800" b="0" i="0" u="none" strike="noStrike" kern="0" cap="none" spc="0" normalizeH="0" baseline="0" noProof="0" dirty="0">
                <a:ln>
                  <a:noFill/>
                </a:ln>
                <a:solidFill>
                  <a:srgbClr val="000000"/>
                </a:solidFill>
                <a:effectLst/>
                <a:uLnTx/>
                <a:uFillTx/>
                <a:latin typeface="Arial"/>
                <a:cs typeface="Arial"/>
                <a:sym typeface="Arial"/>
              </a:rPr>
              <a:t> and </a:t>
            </a:r>
            <a:r>
              <a:rPr kumimoji="0" lang="en-US" sz="2800" b="1" i="0" u="none" strike="noStrike" kern="0" cap="none" spc="0" normalizeH="0" baseline="0" noProof="0" dirty="0">
                <a:ln>
                  <a:noFill/>
                </a:ln>
                <a:solidFill>
                  <a:srgbClr val="000000"/>
                </a:solidFill>
                <a:effectLst/>
                <a:uLnTx/>
                <a:uFillTx/>
                <a:latin typeface="Arial"/>
                <a:cs typeface="Arial"/>
                <a:sym typeface="Arial"/>
              </a:rPr>
              <a:t>cylinders </a:t>
            </a:r>
            <a:r>
              <a:rPr kumimoji="0" lang="en-US" sz="2800" b="0" i="0" u="none" strike="noStrike" kern="0" cap="none" spc="0" normalizeH="0" baseline="0" noProof="0" dirty="0">
                <a:ln>
                  <a:noFill/>
                </a:ln>
                <a:solidFill>
                  <a:srgbClr val="000000"/>
                </a:solidFill>
                <a:effectLst/>
                <a:uLnTx/>
                <a:uFillTx/>
                <a:latin typeface="Arial"/>
                <a:cs typeface="Arial"/>
                <a:sym typeface="Arial"/>
              </a:rPr>
              <a:t>in a single disk with as many </a:t>
            </a:r>
            <a:r>
              <a:rPr kumimoji="0" lang="en-US" sz="2800" b="1" i="0" u="none" strike="noStrike" kern="0" cap="none" spc="0" normalizeH="0" baseline="0" noProof="0" dirty="0">
                <a:ln>
                  <a:noFill/>
                </a:ln>
                <a:solidFill>
                  <a:srgbClr val="000000"/>
                </a:solidFill>
                <a:effectLst/>
                <a:uLnTx/>
                <a:uFillTx/>
                <a:latin typeface="Arial"/>
                <a:cs typeface="Arial"/>
                <a:sym typeface="Arial"/>
              </a:rPr>
              <a:t>tracks </a:t>
            </a:r>
            <a:r>
              <a:rPr kumimoji="0" lang="en-US" sz="2800" b="0" i="0" u="none" strike="noStrike" kern="0" cap="none" spc="0" normalizeH="0" baseline="0" noProof="0" dirty="0">
                <a:ln>
                  <a:noFill/>
                </a:ln>
                <a:solidFill>
                  <a:srgbClr val="000000"/>
                </a:solidFill>
                <a:effectLst/>
                <a:uLnTx/>
                <a:uFillTx/>
                <a:latin typeface="Arial"/>
                <a:cs typeface="Arial"/>
                <a:sym typeface="Arial"/>
              </a:rPr>
              <a:t>as their </a:t>
            </a:r>
            <a:r>
              <a:rPr kumimoji="0" lang="en-US" sz="2800" b="1" i="0" u="none" strike="noStrike" kern="0" cap="none" spc="0" normalizeH="0" baseline="0" noProof="0" dirty="0">
                <a:ln>
                  <a:noFill/>
                </a:ln>
                <a:solidFill>
                  <a:srgbClr val="000000"/>
                </a:solidFill>
                <a:effectLst/>
                <a:uLnTx/>
                <a:uFillTx/>
                <a:latin typeface="Arial"/>
                <a:cs typeface="Arial"/>
                <a:sym typeface="Arial"/>
              </a:rPr>
              <a:t>heads</a:t>
            </a:r>
            <a:r>
              <a:rPr kumimoji="0" lang="en-US" sz="2800" b="0" i="0" u="none" strike="noStrike" kern="0" cap="none" spc="0" normalizeH="0" baseline="0" noProof="0" dirty="0">
                <a:ln>
                  <a:noFill/>
                </a:ln>
                <a:solidFill>
                  <a:srgbClr val="000000"/>
                </a:solidFill>
                <a:effectLst/>
                <a:uLnTx/>
                <a:uFillTx/>
                <a:latin typeface="Arial"/>
                <a:cs typeface="Arial"/>
                <a:sym typeface="Arial"/>
              </a:rPr>
              <a:t>. Each</a:t>
            </a:r>
          </a:p>
        </p:txBody>
      </p:sp>
      <p:sp>
        <p:nvSpPr>
          <p:cNvPr id="5" name="Content Placeholder 4">
            <a:extLst>
              <a:ext uri="{FF2B5EF4-FFF2-40B4-BE49-F238E27FC236}">
                <a16:creationId xmlns:a16="http://schemas.microsoft.com/office/drawing/2014/main" id="{7F37A704-63FD-5760-EC75-B561FB718DCA}"/>
              </a:ext>
            </a:extLst>
          </p:cNvPr>
          <p:cNvSpPr>
            <a:spLocks noGrp="1"/>
          </p:cNvSpPr>
          <p:nvPr>
            <p:ph sz="quarter" idx="15"/>
          </p:nvPr>
        </p:nvSpPr>
        <p:spPr>
          <a:xfrm>
            <a:off x="6450187" y="2364974"/>
            <a:ext cx="785565" cy="467239"/>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track</a:t>
            </a:r>
          </a:p>
        </p:txBody>
      </p:sp>
      <p:graphicFrame>
        <p:nvGraphicFramePr>
          <p:cNvPr id="11" name="Object 10" descr="A right headed arrow. ">
            <a:extLst>
              <a:ext uri="{FF2B5EF4-FFF2-40B4-BE49-F238E27FC236}">
                <a16:creationId xmlns:a16="http://schemas.microsoft.com/office/drawing/2014/main" id="{104D7C4B-1302-5E54-623A-33DF4BDE0B87}"/>
              </a:ext>
            </a:extLst>
          </p:cNvPr>
          <p:cNvGraphicFramePr>
            <a:graphicFrameLocks noChangeAspect="1"/>
          </p:cNvGraphicFramePr>
          <p:nvPr>
            <p:extLst>
              <p:ext uri="{D42A27DB-BD31-4B8C-83A1-F6EECF244321}">
                <p14:modId xmlns:p14="http://schemas.microsoft.com/office/powerpoint/2010/main" val="2584561840"/>
              </p:ext>
            </p:extLst>
          </p:nvPr>
        </p:nvGraphicFramePr>
        <p:xfrm>
          <a:off x="7391293" y="2525496"/>
          <a:ext cx="337001" cy="247793"/>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0" name="Object 9" descr="A right headed arrow. ">
                        <a:extLst>
                          <a:ext uri="{FF2B5EF4-FFF2-40B4-BE49-F238E27FC236}">
                            <a16:creationId xmlns:a16="http://schemas.microsoft.com/office/drawing/2014/main" id="{F7498639-1E1A-908E-6D15-121D142CEC68}"/>
                          </a:ext>
                        </a:extLst>
                      </p:cNvPr>
                      <p:cNvPicPr/>
                      <p:nvPr/>
                    </p:nvPicPr>
                    <p:blipFill>
                      <a:blip r:embed="rId5"/>
                      <a:stretch>
                        <a:fillRect/>
                      </a:stretch>
                    </p:blipFill>
                    <p:spPr>
                      <a:xfrm>
                        <a:off x="7391293" y="2525496"/>
                        <a:ext cx="337001" cy="247793"/>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F9112583-D12E-53B9-554D-729DBD2CE3D1}"/>
              </a:ext>
            </a:extLst>
          </p:cNvPr>
          <p:cNvSpPr>
            <a:spLocks noGrp="1"/>
          </p:cNvSpPr>
          <p:nvPr>
            <p:ph sz="quarter" idx="16"/>
          </p:nvPr>
        </p:nvSpPr>
        <p:spPr>
          <a:xfrm>
            <a:off x="7812212" y="2364974"/>
            <a:ext cx="1642364" cy="467239"/>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N </a:t>
            </a:r>
            <a:r>
              <a:rPr kumimoji="0" lang="en-US" sz="2800" b="1" i="0" u="none" strike="noStrike" kern="0" cap="none" spc="0" normalizeH="0" baseline="0" noProof="0" dirty="0">
                <a:ln>
                  <a:noFill/>
                </a:ln>
                <a:solidFill>
                  <a:srgbClr val="000000"/>
                </a:solidFill>
                <a:effectLst/>
                <a:uLnTx/>
                <a:uFillTx/>
                <a:latin typeface="Arial"/>
                <a:cs typeface="Arial"/>
                <a:sym typeface="Arial"/>
              </a:rPr>
              <a:t>sectors</a:t>
            </a:r>
          </a:p>
        </p:txBody>
      </p:sp>
      <p:sp>
        <p:nvSpPr>
          <p:cNvPr id="7" name="Content Placeholder 6">
            <a:extLst>
              <a:ext uri="{FF2B5EF4-FFF2-40B4-BE49-F238E27FC236}">
                <a16:creationId xmlns:a16="http://schemas.microsoft.com/office/drawing/2014/main" id="{20ABA1BF-53E5-40DA-52F9-7728194F88CF}"/>
              </a:ext>
            </a:extLst>
          </p:cNvPr>
          <p:cNvSpPr>
            <a:spLocks noGrp="1"/>
          </p:cNvSpPr>
          <p:nvPr>
            <p:ph sz="quarter" idx="17"/>
          </p:nvPr>
        </p:nvSpPr>
        <p:spPr>
          <a:xfrm>
            <a:off x="6096000" y="2913297"/>
            <a:ext cx="5503164" cy="2344676"/>
          </a:xfrm>
        </p:spPr>
        <p:txBody>
          <a:bodyPr wrap="square" lIns="0" tIns="18000" rIns="0" bIns="18000" anchor="ctr" anchorCtr="0">
            <a:sp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Addressing modes: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1" i="0" u="none" strike="noStrike" kern="0" cap="none" spc="-350" normalizeH="0" baseline="0" noProof="0" dirty="0">
                <a:ln>
                  <a:noFill/>
                </a:ln>
                <a:solidFill>
                  <a:srgbClr val="000000"/>
                </a:solidFill>
                <a:effectLst/>
                <a:uLnTx/>
                <a:uFillTx/>
                <a:latin typeface="Arial"/>
                <a:cs typeface="Arial"/>
                <a:sym typeface="Arial"/>
              </a:rPr>
              <a:t>C H </a:t>
            </a:r>
            <a:r>
              <a:rPr kumimoji="0" lang="en-US" sz="2800" b="1" i="0" u="none" strike="noStrike" kern="0" cap="none" spc="0" normalizeH="0" baseline="0" noProof="0" dirty="0">
                <a:ln>
                  <a:noFill/>
                </a:ln>
                <a:solidFill>
                  <a:srgbClr val="000000"/>
                </a:solidFill>
                <a:effectLst/>
                <a:uLnTx/>
                <a:uFillTx/>
                <a:latin typeface="Arial"/>
                <a:cs typeface="Arial"/>
                <a:sym typeface="Arial"/>
              </a:rPr>
              <a:t>S</a:t>
            </a:r>
            <a:r>
              <a:rPr kumimoji="0" lang="en-US" sz="2800" b="0" i="0" u="none" strike="noStrike" kern="0" cap="none" spc="0" normalizeH="0" baseline="0" noProof="0" dirty="0">
                <a:ln>
                  <a:noFill/>
                </a:ln>
                <a:solidFill>
                  <a:srgbClr val="000000"/>
                </a:solidFill>
                <a:effectLst/>
                <a:uLnTx/>
                <a:uFillTx/>
                <a:latin typeface="Arial"/>
                <a:cs typeface="Arial"/>
                <a:sym typeface="Arial"/>
              </a:rPr>
              <a:t> (Cylinder-head-sector), virtual/physical</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1" i="0" u="none" strike="noStrike" kern="0" cap="none" spc="-350" normalizeH="0" baseline="0" noProof="0" dirty="0">
                <a:ln>
                  <a:noFill/>
                </a:ln>
                <a:solidFill>
                  <a:srgbClr val="000000"/>
                </a:solidFill>
                <a:effectLst/>
                <a:uLnTx/>
                <a:uFillTx/>
                <a:latin typeface="Arial"/>
                <a:cs typeface="Arial"/>
                <a:sym typeface="Arial"/>
              </a:rPr>
              <a:t>L B </a:t>
            </a:r>
            <a:r>
              <a:rPr kumimoji="0" lang="en-US" sz="2800" b="1" i="0" u="none" strike="noStrike" kern="0" cap="none" spc="0" normalizeH="0" baseline="0" noProof="0" dirty="0">
                <a:ln>
                  <a:noFill/>
                </a:ln>
                <a:solidFill>
                  <a:srgbClr val="000000"/>
                </a:solidFill>
                <a:effectLst/>
                <a:uLnTx/>
                <a:uFillTx/>
                <a:latin typeface="Arial"/>
                <a:cs typeface="Arial"/>
                <a:sym typeface="Arial"/>
              </a:rPr>
              <a:t>A</a:t>
            </a:r>
            <a:r>
              <a:rPr kumimoji="0" lang="en-US" sz="2800" b="0" i="0" u="none" strike="noStrike" kern="0" cap="none" spc="0" normalizeH="0" baseline="0" noProof="0" dirty="0">
                <a:ln>
                  <a:noFill/>
                </a:ln>
                <a:solidFill>
                  <a:srgbClr val="000000"/>
                </a:solidFill>
                <a:effectLst/>
                <a:uLnTx/>
                <a:uFillTx/>
                <a:latin typeface="Arial"/>
                <a:cs typeface="Arial"/>
                <a:sym typeface="Arial"/>
              </a:rPr>
              <a:t> (Logical Block Addressing), virtual</a:t>
            </a:r>
          </a:p>
        </p:txBody>
      </p:sp>
    </p:spTree>
    <p:extLst>
      <p:ext uri="{BB962C8B-B14F-4D97-AF65-F5344CB8AC3E}">
        <p14:creationId xmlns:p14="http://schemas.microsoft.com/office/powerpoint/2010/main" val="1577385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1DBF-6A22-F39D-CAFD-8F9E0DAE1A41}"/>
              </a:ext>
            </a:extLst>
          </p:cNvPr>
          <p:cNvSpPr>
            <a:spLocks noGrp="1"/>
          </p:cNvSpPr>
          <p:nvPr>
            <p:ph type="title"/>
          </p:nvPr>
        </p:nvSpPr>
        <p:spPr>
          <a:xfrm>
            <a:off x="522975" y="265665"/>
            <a:ext cx="11153087" cy="559572"/>
          </a:xfrm>
        </p:spPr>
        <p:txBody>
          <a:bodyPr wrap="square" lIns="0" tIns="18000" rIns="0" bIns="18000" anchor="ctr" anchorCtr="0">
            <a:spAutoFit/>
          </a:bodyPr>
          <a:lstStyle/>
          <a:p>
            <a:r>
              <a:rPr lang="en-US" sz="3400" dirty="0"/>
              <a:t>Hard Disk Geometry</a:t>
            </a:r>
          </a:p>
        </p:txBody>
      </p:sp>
      <p:pic>
        <p:nvPicPr>
          <p:cNvPr id="16" name="Picture 15" descr="The figure contains two parts that illustrate the physical geometry of a disk with two zones and a possible virtual geometry for this disk.&#10;Long description is available in notes, press F6">
            <a:extLst>
              <a:ext uri="{FF2B5EF4-FFF2-40B4-BE49-F238E27FC236}">
                <a16:creationId xmlns:a16="http://schemas.microsoft.com/office/drawing/2014/main" id="{228D888B-C69E-B2AC-3740-AA1CA174F11B}"/>
              </a:ext>
            </a:extLst>
          </p:cNvPr>
          <p:cNvPicPr>
            <a:picLocks noChangeAspect="1"/>
          </p:cNvPicPr>
          <p:nvPr/>
        </p:nvPicPr>
        <p:blipFill>
          <a:blip r:embed="rId3"/>
          <a:stretch>
            <a:fillRect/>
          </a:stretch>
        </p:blipFill>
        <p:spPr>
          <a:xfrm>
            <a:off x="2117514" y="1262192"/>
            <a:ext cx="7956975" cy="3923479"/>
          </a:xfrm>
          <a:prstGeom prst="rect">
            <a:avLst/>
          </a:prstGeom>
        </p:spPr>
      </p:pic>
      <p:sp>
        <p:nvSpPr>
          <p:cNvPr id="3" name="Content Placeholder 2">
            <a:extLst>
              <a:ext uri="{FF2B5EF4-FFF2-40B4-BE49-F238E27FC236}">
                <a16:creationId xmlns:a16="http://schemas.microsoft.com/office/drawing/2014/main" id="{23247987-42E3-E109-6197-3C42F5972B1E}"/>
              </a:ext>
            </a:extLst>
          </p:cNvPr>
          <p:cNvSpPr>
            <a:spLocks noGrp="1"/>
          </p:cNvSpPr>
          <p:nvPr>
            <p:ph sz="quarter" idx="13"/>
          </p:nvPr>
        </p:nvSpPr>
        <p:spPr>
          <a:xfrm>
            <a:off x="3104483" y="5644647"/>
            <a:ext cx="5990071" cy="584504"/>
          </a:xfrm>
        </p:spPr>
        <p:txBody>
          <a:bodyPr wrap="square" lIns="0" tIns="18000" rIns="0" bIns="18000" anchor="ctr" anchorCtr="0">
            <a:spAutoFit/>
          </a:bodyPr>
          <a:lstStyle/>
          <a:p>
            <a:pPr marL="0" indent="0">
              <a:buNone/>
            </a:pPr>
            <a:r>
              <a:rPr lang="en-US" sz="1800" dirty="0"/>
              <a:t>Figure 5.18 (a) Physical geometry of a disk with two zones. (b) A possible virtual geometry for this disk.</a:t>
            </a:r>
          </a:p>
        </p:txBody>
      </p:sp>
    </p:spTree>
    <p:extLst>
      <p:ext uri="{BB962C8B-B14F-4D97-AF65-F5344CB8AC3E}">
        <p14:creationId xmlns:p14="http://schemas.microsoft.com/office/powerpoint/2010/main" val="628148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1DBF-6A22-F39D-CAFD-8F9E0DAE1A41}"/>
              </a:ext>
            </a:extLst>
          </p:cNvPr>
          <p:cNvSpPr>
            <a:spLocks noGrp="1"/>
          </p:cNvSpPr>
          <p:nvPr>
            <p:ph type="title"/>
          </p:nvPr>
        </p:nvSpPr>
        <p:spPr>
          <a:xfrm>
            <a:off x="522976" y="265665"/>
            <a:ext cx="8229600" cy="559572"/>
          </a:xfrm>
        </p:spPr>
        <p:txBody>
          <a:bodyPr lIns="0" tIns="18000" rIns="0" bIns="18000" anchor="ctr" anchorCtr="0">
            <a:spAutoFit/>
          </a:bodyPr>
          <a:lstStyle/>
          <a:p>
            <a:r>
              <a:rPr lang="en-US" sz="3400" dirty="0"/>
              <a:t>Disk Formatting (1)</a:t>
            </a:r>
          </a:p>
        </p:txBody>
      </p:sp>
      <p:pic>
        <p:nvPicPr>
          <p:cNvPr id="5" name="Picture 4" descr="An illustration of a disk sector.&#10;long description is available in notes, press F6">
            <a:extLst>
              <a:ext uri="{FF2B5EF4-FFF2-40B4-BE49-F238E27FC236}">
                <a16:creationId xmlns:a16="http://schemas.microsoft.com/office/drawing/2014/main" id="{E2DB2BEF-9E1D-206C-2DCA-E74830C248F4}"/>
              </a:ext>
            </a:extLst>
          </p:cNvPr>
          <p:cNvPicPr>
            <a:picLocks noChangeAspect="1"/>
          </p:cNvPicPr>
          <p:nvPr/>
        </p:nvPicPr>
        <p:blipFill>
          <a:blip r:embed="rId3"/>
          <a:stretch>
            <a:fillRect/>
          </a:stretch>
        </p:blipFill>
        <p:spPr>
          <a:xfrm>
            <a:off x="821584" y="1995882"/>
            <a:ext cx="10555629" cy="615528"/>
          </a:xfrm>
          <a:prstGeom prst="rect">
            <a:avLst/>
          </a:prstGeom>
        </p:spPr>
      </p:pic>
      <p:sp>
        <p:nvSpPr>
          <p:cNvPr id="3" name="Content Placeholder 2">
            <a:extLst>
              <a:ext uri="{FF2B5EF4-FFF2-40B4-BE49-F238E27FC236}">
                <a16:creationId xmlns:a16="http://schemas.microsoft.com/office/drawing/2014/main" id="{23247987-42E3-E109-6197-3C42F5972B1E}"/>
              </a:ext>
            </a:extLst>
          </p:cNvPr>
          <p:cNvSpPr>
            <a:spLocks noGrp="1"/>
          </p:cNvSpPr>
          <p:nvPr>
            <p:ph sz="quarter" idx="13"/>
          </p:nvPr>
        </p:nvSpPr>
        <p:spPr>
          <a:xfrm>
            <a:off x="4798356" y="3857038"/>
            <a:ext cx="2602324" cy="313350"/>
          </a:xfrm>
        </p:spPr>
        <p:txBody>
          <a:bodyPr wrap="square" lIns="0" tIns="18000" rIns="0" bIns="18000" anchor="ctr" anchorCtr="0">
            <a:spAutoFit/>
          </a:bodyPr>
          <a:lstStyle/>
          <a:p>
            <a:pPr marL="0" indent="0">
              <a:buNone/>
            </a:pPr>
            <a:r>
              <a:rPr lang="en-US" sz="1800" dirty="0"/>
              <a:t>Figure 5.19 A disk sector.</a:t>
            </a:r>
          </a:p>
        </p:txBody>
      </p:sp>
    </p:spTree>
    <p:extLst>
      <p:ext uri="{BB962C8B-B14F-4D97-AF65-F5344CB8AC3E}">
        <p14:creationId xmlns:p14="http://schemas.microsoft.com/office/powerpoint/2010/main" val="1901543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1DBF-6A22-F39D-CAFD-8F9E0DAE1A41}"/>
              </a:ext>
            </a:extLst>
          </p:cNvPr>
          <p:cNvSpPr>
            <a:spLocks noGrp="1"/>
          </p:cNvSpPr>
          <p:nvPr>
            <p:ph type="title"/>
          </p:nvPr>
        </p:nvSpPr>
        <p:spPr>
          <a:xfrm>
            <a:off x="522975" y="265665"/>
            <a:ext cx="11153087" cy="559572"/>
          </a:xfrm>
        </p:spPr>
        <p:txBody>
          <a:bodyPr wrap="square" lIns="0" tIns="18000" rIns="0" bIns="18000" anchor="ctr" anchorCtr="0">
            <a:spAutoFit/>
          </a:bodyPr>
          <a:lstStyle/>
          <a:p>
            <a:r>
              <a:rPr lang="en-US" sz="3400" dirty="0"/>
              <a:t>Disk Formatting (2)</a:t>
            </a:r>
          </a:p>
        </p:txBody>
      </p:sp>
      <p:pic>
        <p:nvPicPr>
          <p:cNvPr id="5" name="Picture 4" descr="The figure illustrates a cylinder skew.&#10;Long description is available in notes, press F6">
            <a:extLst>
              <a:ext uri="{FF2B5EF4-FFF2-40B4-BE49-F238E27FC236}">
                <a16:creationId xmlns:a16="http://schemas.microsoft.com/office/drawing/2014/main" id="{E2DB2BEF-9E1D-206C-2DCA-E74830C248F4}"/>
              </a:ext>
            </a:extLst>
          </p:cNvPr>
          <p:cNvPicPr>
            <a:picLocks noChangeAspect="1"/>
          </p:cNvPicPr>
          <p:nvPr/>
        </p:nvPicPr>
        <p:blipFill>
          <a:blip r:embed="rId3"/>
          <a:srcRect/>
          <a:stretch/>
        </p:blipFill>
        <p:spPr>
          <a:xfrm>
            <a:off x="3508279" y="1062998"/>
            <a:ext cx="5182240" cy="4632677"/>
          </a:xfrm>
          <a:prstGeom prst="rect">
            <a:avLst/>
          </a:prstGeom>
        </p:spPr>
      </p:pic>
      <p:sp>
        <p:nvSpPr>
          <p:cNvPr id="3" name="Content Placeholder 2">
            <a:extLst>
              <a:ext uri="{FF2B5EF4-FFF2-40B4-BE49-F238E27FC236}">
                <a16:creationId xmlns:a16="http://schemas.microsoft.com/office/drawing/2014/main" id="{23247987-42E3-E109-6197-3C42F5972B1E}"/>
              </a:ext>
            </a:extLst>
          </p:cNvPr>
          <p:cNvSpPr>
            <a:spLocks noGrp="1"/>
          </p:cNvSpPr>
          <p:nvPr>
            <p:ph sz="quarter" idx="13"/>
          </p:nvPr>
        </p:nvSpPr>
        <p:spPr>
          <a:xfrm>
            <a:off x="3918895" y="5990638"/>
            <a:ext cx="4361246" cy="313350"/>
          </a:xfrm>
        </p:spPr>
        <p:txBody>
          <a:bodyPr wrap="square" lIns="0" tIns="18000" rIns="0" bIns="18000" anchor="ctr" anchorCtr="0">
            <a:spAutoFit/>
          </a:bodyPr>
          <a:lstStyle/>
          <a:p>
            <a:pPr marL="0" indent="0">
              <a:buNone/>
            </a:pPr>
            <a:r>
              <a:rPr lang="en-US" sz="1800" dirty="0"/>
              <a:t>Figure 5.20 An illustration of cylinder skew.</a:t>
            </a:r>
          </a:p>
        </p:txBody>
      </p:sp>
    </p:spTree>
    <p:extLst>
      <p:ext uri="{BB962C8B-B14F-4D97-AF65-F5344CB8AC3E}">
        <p14:creationId xmlns:p14="http://schemas.microsoft.com/office/powerpoint/2010/main" val="1001896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1DBF-6A22-F39D-CAFD-8F9E0DAE1A41}"/>
              </a:ext>
            </a:extLst>
          </p:cNvPr>
          <p:cNvSpPr>
            <a:spLocks noGrp="1"/>
          </p:cNvSpPr>
          <p:nvPr>
            <p:ph type="title"/>
          </p:nvPr>
        </p:nvSpPr>
        <p:spPr>
          <a:xfrm>
            <a:off x="522975" y="265665"/>
            <a:ext cx="11153087" cy="559572"/>
          </a:xfrm>
        </p:spPr>
        <p:txBody>
          <a:bodyPr wrap="square" lIns="0" tIns="18000" rIns="0" bIns="18000" anchor="ctr" anchorCtr="0">
            <a:spAutoFit/>
          </a:bodyPr>
          <a:lstStyle/>
          <a:p>
            <a:r>
              <a:rPr lang="en-US" sz="3400" dirty="0"/>
              <a:t>Disk Formatting (3)</a:t>
            </a:r>
          </a:p>
        </p:txBody>
      </p:sp>
      <p:pic>
        <p:nvPicPr>
          <p:cNvPr id="5" name="Picture 4" descr="The figure consists of three parts labeled a, b, and c illustrate the no interleaving, single interleaving, and double interleaving.&#10;Long description is available in notes, press F6">
            <a:extLst>
              <a:ext uri="{FF2B5EF4-FFF2-40B4-BE49-F238E27FC236}">
                <a16:creationId xmlns:a16="http://schemas.microsoft.com/office/drawing/2014/main" id="{E2DB2BEF-9E1D-206C-2DCA-E74830C248F4}"/>
              </a:ext>
            </a:extLst>
          </p:cNvPr>
          <p:cNvPicPr>
            <a:picLocks noChangeAspect="1"/>
          </p:cNvPicPr>
          <p:nvPr/>
        </p:nvPicPr>
        <p:blipFill>
          <a:blip r:embed="rId3"/>
          <a:srcRect/>
          <a:stretch/>
        </p:blipFill>
        <p:spPr>
          <a:xfrm>
            <a:off x="688503" y="1544962"/>
            <a:ext cx="10821793" cy="2975215"/>
          </a:xfrm>
          <a:prstGeom prst="rect">
            <a:avLst/>
          </a:prstGeom>
        </p:spPr>
      </p:pic>
      <p:sp>
        <p:nvSpPr>
          <p:cNvPr id="3" name="Content Placeholder 2">
            <a:extLst>
              <a:ext uri="{FF2B5EF4-FFF2-40B4-BE49-F238E27FC236}">
                <a16:creationId xmlns:a16="http://schemas.microsoft.com/office/drawing/2014/main" id="{23247987-42E3-E109-6197-3C42F5972B1E}"/>
              </a:ext>
            </a:extLst>
          </p:cNvPr>
          <p:cNvSpPr>
            <a:spLocks noGrp="1"/>
          </p:cNvSpPr>
          <p:nvPr>
            <p:ph sz="quarter" idx="13"/>
          </p:nvPr>
        </p:nvSpPr>
        <p:spPr>
          <a:xfrm>
            <a:off x="2141118" y="5380178"/>
            <a:ext cx="7917283" cy="313350"/>
          </a:xfrm>
        </p:spPr>
        <p:txBody>
          <a:bodyPr wrap="square" lIns="0" tIns="18000" rIns="0" bIns="18000" anchor="ctr" anchorCtr="0">
            <a:spAutoFit/>
          </a:bodyPr>
          <a:lstStyle/>
          <a:p>
            <a:pPr marL="0" indent="0">
              <a:buNone/>
            </a:pPr>
            <a:r>
              <a:rPr lang="en-US" sz="1800" dirty="0"/>
              <a:t>Figure 5.21 (a) No interleaving. (b) Single interleaving. (c) Double interleaving.</a:t>
            </a:r>
          </a:p>
        </p:txBody>
      </p:sp>
    </p:spTree>
    <p:extLst>
      <p:ext uri="{BB962C8B-B14F-4D97-AF65-F5344CB8AC3E}">
        <p14:creationId xmlns:p14="http://schemas.microsoft.com/office/powerpoint/2010/main" val="2904137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19C-116C-AB17-F2D4-43D1FFB13AD5}"/>
              </a:ext>
            </a:extLst>
          </p:cNvPr>
          <p:cNvSpPr>
            <a:spLocks noGrp="1"/>
          </p:cNvSpPr>
          <p:nvPr>
            <p:ph type="title"/>
          </p:nvPr>
        </p:nvSpPr>
        <p:spPr>
          <a:xfrm>
            <a:off x="522975" y="256583"/>
            <a:ext cx="11153087" cy="559572"/>
          </a:xfrm>
        </p:spPr>
        <p:txBody>
          <a:bodyPr wrap="square" lIns="0" tIns="18000" rIns="0" bIns="18000" anchor="ctr" anchorCtr="0">
            <a:spAutoFit/>
          </a:bodyPr>
          <a:lstStyle/>
          <a:p>
            <a:r>
              <a:rPr lang="en-US" sz="3400" dirty="0"/>
              <a:t>Hard Disk: Block Read/Write Time (1)</a:t>
            </a:r>
          </a:p>
        </p:txBody>
      </p:sp>
      <p:sp>
        <p:nvSpPr>
          <p:cNvPr id="3" name="Content Placeholder 2">
            <a:extLst>
              <a:ext uri="{FF2B5EF4-FFF2-40B4-BE49-F238E27FC236}">
                <a16:creationId xmlns:a16="http://schemas.microsoft.com/office/drawing/2014/main" id="{735E3763-F193-0E43-CFAF-7F932C7C5B51}"/>
              </a:ext>
            </a:extLst>
          </p:cNvPr>
          <p:cNvSpPr>
            <a:spLocks noGrp="1"/>
          </p:cNvSpPr>
          <p:nvPr>
            <p:ph sz="quarter" idx="13"/>
          </p:nvPr>
        </p:nvSpPr>
        <p:spPr>
          <a:xfrm>
            <a:off x="522975" y="1062206"/>
            <a:ext cx="11153087" cy="467239"/>
          </a:xfrm>
        </p:spPr>
        <p:txBody>
          <a:bodyPr wrap="square" lIns="0" tIns="18000" rIns="0" bIns="18000" anchor="ctr" anchorCtr="0">
            <a:spAutoFit/>
          </a:bodyPr>
          <a:lstStyle/>
          <a:p>
            <a:pPr marL="0" indent="0">
              <a:spcBef>
                <a:spcPts val="600"/>
              </a:spcBef>
              <a:buNone/>
            </a:pPr>
            <a:r>
              <a:rPr lang="en-US" sz="2800" dirty="0"/>
              <a:t>Factors determining disk block read/write time:</a:t>
            </a:r>
          </a:p>
        </p:txBody>
      </p:sp>
      <p:sp>
        <p:nvSpPr>
          <p:cNvPr id="4" name="Content Placeholder 3">
            <a:extLst>
              <a:ext uri="{FF2B5EF4-FFF2-40B4-BE49-F238E27FC236}">
                <a16:creationId xmlns:a16="http://schemas.microsoft.com/office/drawing/2014/main" id="{C4A3B67E-4B63-13A5-E819-22AD6CC5D774}"/>
              </a:ext>
            </a:extLst>
          </p:cNvPr>
          <p:cNvSpPr>
            <a:spLocks noGrp="1"/>
          </p:cNvSpPr>
          <p:nvPr>
            <p:ph sz="quarter" idx="14"/>
          </p:nvPr>
        </p:nvSpPr>
        <p:spPr>
          <a:xfrm>
            <a:off x="522076" y="1587187"/>
            <a:ext cx="11153087" cy="3006395"/>
          </a:xfrm>
        </p:spPr>
        <p:txBody>
          <a:bodyPr wrap="square" lIns="0" tIns="18000" rIns="0" bIns="18000" anchor="ctr" anchorCtr="0">
            <a:spAutoFit/>
          </a:bodyPr>
          <a:lstStyle/>
          <a:p>
            <a:pPr marL="829818" lvl="1" indent="-342900"/>
            <a:r>
              <a:rPr lang="en-US" sz="2800" dirty="0"/>
              <a:t>Seek time</a:t>
            </a:r>
          </a:p>
          <a:p>
            <a:pPr marL="1229868" lvl="2" indent="-342900"/>
            <a:r>
              <a:rPr lang="en-US" sz="2800" dirty="0"/>
              <a:t>The time to move the arm to the proper cylinder</a:t>
            </a:r>
          </a:p>
          <a:p>
            <a:pPr marL="829818" lvl="1" indent="-342900"/>
            <a:r>
              <a:rPr lang="en-US" sz="2800" dirty="0"/>
              <a:t>Rotational delay</a:t>
            </a:r>
          </a:p>
          <a:p>
            <a:pPr marL="1229868" lvl="2" indent="-342900"/>
            <a:r>
              <a:rPr lang="en-US" sz="2800" dirty="0"/>
              <a:t>The time for the sector to come under the head</a:t>
            </a:r>
          </a:p>
          <a:p>
            <a:pPr marL="829818" lvl="1" indent="-342900"/>
            <a:r>
              <a:rPr lang="en-US" sz="2800" dirty="0"/>
              <a:t>Data transfer time</a:t>
            </a:r>
          </a:p>
          <a:p>
            <a:pPr marL="1229868" lvl="2" indent="-342900"/>
            <a:r>
              <a:rPr lang="en-US" sz="2800" dirty="0"/>
              <a:t>The time to transfer a single block</a:t>
            </a:r>
          </a:p>
        </p:txBody>
      </p:sp>
      <p:sp>
        <p:nvSpPr>
          <p:cNvPr id="5" name="Content Placeholder 4">
            <a:extLst>
              <a:ext uri="{FF2B5EF4-FFF2-40B4-BE49-F238E27FC236}">
                <a16:creationId xmlns:a16="http://schemas.microsoft.com/office/drawing/2014/main" id="{10CB32B5-67E3-E607-D506-9DB7CE9456B5}"/>
              </a:ext>
            </a:extLst>
          </p:cNvPr>
          <p:cNvSpPr>
            <a:spLocks noGrp="1"/>
          </p:cNvSpPr>
          <p:nvPr>
            <p:ph sz="quarter" idx="15"/>
          </p:nvPr>
        </p:nvSpPr>
        <p:spPr>
          <a:xfrm>
            <a:off x="522076" y="4681773"/>
            <a:ext cx="11153087" cy="975070"/>
          </a:xfrm>
        </p:spPr>
        <p:txBody>
          <a:bodyPr wrap="square" lIns="0" tIns="18000" rIns="0" bIns="18000" anchor="ctr" anchorCtr="0">
            <a:spAutoFit/>
          </a:bodyPr>
          <a:lstStyle/>
          <a:p>
            <a:pPr marL="342900" indent="-342900">
              <a:spcBef>
                <a:spcPts val="600"/>
              </a:spcBef>
            </a:pPr>
            <a:r>
              <a:rPr lang="en-US" sz="2800" dirty="0"/>
              <a:t>Which one dominates the read/write time?</a:t>
            </a:r>
          </a:p>
          <a:p>
            <a:pPr marL="342900" indent="-342900">
              <a:spcBef>
                <a:spcPts val="600"/>
              </a:spcBef>
            </a:pPr>
            <a:r>
              <a:rPr lang="en-US" sz="2800" dirty="0"/>
              <a:t>How do we minimize it and where?</a:t>
            </a:r>
          </a:p>
        </p:txBody>
      </p:sp>
    </p:spTree>
    <p:extLst>
      <p:ext uri="{BB962C8B-B14F-4D97-AF65-F5344CB8AC3E}">
        <p14:creationId xmlns:p14="http://schemas.microsoft.com/office/powerpoint/2010/main" val="887084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19C-116C-AB17-F2D4-43D1FFB13AD5}"/>
              </a:ext>
            </a:extLst>
          </p:cNvPr>
          <p:cNvSpPr>
            <a:spLocks noGrp="1"/>
          </p:cNvSpPr>
          <p:nvPr>
            <p:ph type="title"/>
          </p:nvPr>
        </p:nvSpPr>
        <p:spPr>
          <a:xfrm>
            <a:off x="522975" y="256389"/>
            <a:ext cx="11153087" cy="559572"/>
          </a:xfrm>
        </p:spPr>
        <p:txBody>
          <a:bodyPr wrap="square" lIns="0" tIns="18000" rIns="0" bIns="18000" anchor="ctr" anchorCtr="0">
            <a:spAutoFit/>
          </a:bodyPr>
          <a:lstStyle/>
          <a:p>
            <a:r>
              <a:rPr lang="en-US" sz="3400" dirty="0"/>
              <a:t>Hard Disk: Block Read/Write Time (2)</a:t>
            </a:r>
          </a:p>
        </p:txBody>
      </p:sp>
      <p:sp>
        <p:nvSpPr>
          <p:cNvPr id="3" name="Content Placeholder 2">
            <a:extLst>
              <a:ext uri="{FF2B5EF4-FFF2-40B4-BE49-F238E27FC236}">
                <a16:creationId xmlns:a16="http://schemas.microsoft.com/office/drawing/2014/main" id="{735E3763-F193-0E43-CFAF-7F932C7C5B51}"/>
              </a:ext>
            </a:extLst>
          </p:cNvPr>
          <p:cNvSpPr>
            <a:spLocks noGrp="1"/>
          </p:cNvSpPr>
          <p:nvPr>
            <p:ph sz="quarter" idx="13"/>
          </p:nvPr>
        </p:nvSpPr>
        <p:spPr>
          <a:xfrm>
            <a:off x="522975" y="1062206"/>
            <a:ext cx="11153087" cy="467239"/>
          </a:xfrm>
        </p:spPr>
        <p:txBody>
          <a:bodyPr wrap="square" lIns="0" tIns="18000" rIns="0" bIns="18000" anchor="ctr" anchorCtr="0">
            <a:spAutoFit/>
          </a:bodyPr>
          <a:lstStyle/>
          <a:p>
            <a:pPr marL="0" indent="0">
              <a:spcBef>
                <a:spcPts val="600"/>
              </a:spcBef>
              <a:buNone/>
            </a:pPr>
            <a:r>
              <a:rPr lang="en-US" sz="2800" dirty="0"/>
              <a:t>Factors determining disk block read/write time:</a:t>
            </a:r>
          </a:p>
        </p:txBody>
      </p:sp>
      <p:sp>
        <p:nvSpPr>
          <p:cNvPr id="4" name="Content Placeholder 3">
            <a:extLst>
              <a:ext uri="{FF2B5EF4-FFF2-40B4-BE49-F238E27FC236}">
                <a16:creationId xmlns:a16="http://schemas.microsoft.com/office/drawing/2014/main" id="{C4A3B67E-4B63-13A5-E819-22AD6CC5D774}"/>
              </a:ext>
            </a:extLst>
          </p:cNvPr>
          <p:cNvSpPr>
            <a:spLocks noGrp="1"/>
          </p:cNvSpPr>
          <p:nvPr>
            <p:ph sz="quarter" idx="14"/>
          </p:nvPr>
        </p:nvSpPr>
        <p:spPr>
          <a:xfrm>
            <a:off x="522076" y="1608100"/>
            <a:ext cx="11153087" cy="2976629"/>
          </a:xfrm>
        </p:spPr>
        <p:txBody>
          <a:bodyPr wrap="square" lIns="0" tIns="18000" rIns="0" bIns="18000" anchor="ctr" anchorCtr="0">
            <a:spAutoFit/>
          </a:bodyPr>
          <a:lstStyle/>
          <a:p>
            <a:pPr marL="829818" lvl="1" indent="-342900"/>
            <a:r>
              <a:rPr lang="en-US" sz="2800" dirty="0"/>
              <a:t>Seek time</a:t>
            </a:r>
          </a:p>
          <a:p>
            <a:pPr marL="1229868" lvl="2" indent="-342900"/>
            <a:r>
              <a:rPr lang="en-US" sz="2800" dirty="0"/>
              <a:t>The time to move the arm to the proper cylinder</a:t>
            </a:r>
          </a:p>
          <a:p>
            <a:pPr marL="829818" lvl="1" indent="-342900"/>
            <a:r>
              <a:rPr lang="en-US" sz="2800" dirty="0"/>
              <a:t>Rotational delay</a:t>
            </a:r>
          </a:p>
          <a:p>
            <a:pPr marL="1229868" lvl="2" indent="-342900"/>
            <a:r>
              <a:rPr lang="en-US" sz="2800" dirty="0"/>
              <a:t>The time for the sector to come under the head</a:t>
            </a:r>
          </a:p>
          <a:p>
            <a:pPr marL="829818" lvl="1" indent="-342900"/>
            <a:r>
              <a:rPr lang="en-US" sz="2800" dirty="0"/>
              <a:t>Data transfer time</a:t>
            </a:r>
          </a:p>
          <a:p>
            <a:pPr marL="1229868" lvl="2" indent="-342900"/>
            <a:r>
              <a:rPr lang="en-US" sz="2800" dirty="0"/>
              <a:t>The time to transfer a single block</a:t>
            </a:r>
          </a:p>
        </p:txBody>
      </p:sp>
      <p:sp>
        <p:nvSpPr>
          <p:cNvPr id="5" name="Content Placeholder 4">
            <a:extLst>
              <a:ext uri="{FF2B5EF4-FFF2-40B4-BE49-F238E27FC236}">
                <a16:creationId xmlns:a16="http://schemas.microsoft.com/office/drawing/2014/main" id="{10CB32B5-67E3-E607-D506-9DB7CE9456B5}"/>
              </a:ext>
            </a:extLst>
          </p:cNvPr>
          <p:cNvSpPr>
            <a:spLocks noGrp="1"/>
          </p:cNvSpPr>
          <p:nvPr>
            <p:ph sz="quarter" idx="15"/>
          </p:nvPr>
        </p:nvSpPr>
        <p:spPr>
          <a:xfrm>
            <a:off x="522076" y="4680337"/>
            <a:ext cx="11153087" cy="1405957"/>
          </a:xfrm>
        </p:spPr>
        <p:txBody>
          <a:bodyPr wrap="square" lIns="0" tIns="18000" rIns="0" bIns="18000" anchor="ctr" anchorCtr="0">
            <a:spAutoFit/>
          </a:bodyPr>
          <a:lstStyle/>
          <a:p>
            <a:pPr marL="342900" indent="-342900">
              <a:spcBef>
                <a:spcPts val="600"/>
              </a:spcBef>
            </a:pPr>
            <a:r>
              <a:rPr lang="en-US" sz="2800" dirty="0"/>
              <a:t>Which one dominates the read/write time?</a:t>
            </a:r>
            <a:r>
              <a:rPr lang="en-US" sz="2800" dirty="0">
                <a:solidFill>
                  <a:schemeClr val="tx1"/>
                </a:solidFill>
              </a:rPr>
              <a:t> </a:t>
            </a:r>
            <a:r>
              <a:rPr lang="en-US" sz="2800" b="1" dirty="0">
                <a:solidFill>
                  <a:schemeClr val="tx1"/>
                </a:solidFill>
              </a:rPr>
              <a:t>Seek time</a:t>
            </a:r>
          </a:p>
          <a:p>
            <a:pPr marL="342900" indent="-342900">
              <a:spcBef>
                <a:spcPts val="600"/>
              </a:spcBef>
            </a:pPr>
            <a:r>
              <a:rPr lang="en-US" sz="2800" dirty="0"/>
              <a:t>How do we minimize it and where?</a:t>
            </a:r>
            <a:r>
              <a:rPr lang="en-US" sz="2800" dirty="0">
                <a:solidFill>
                  <a:srgbClr val="007FA3"/>
                </a:solidFill>
              </a:rPr>
              <a:t> </a:t>
            </a:r>
            <a:r>
              <a:rPr lang="en-US" sz="2800" b="1" dirty="0">
                <a:solidFill>
                  <a:schemeClr val="tx1"/>
                </a:solidFill>
              </a:rPr>
              <a:t>Sort requests by cylinder number</a:t>
            </a:r>
          </a:p>
        </p:txBody>
      </p:sp>
    </p:spTree>
    <p:extLst>
      <p:ext uri="{BB962C8B-B14F-4D97-AF65-F5344CB8AC3E}">
        <p14:creationId xmlns:p14="http://schemas.microsoft.com/office/powerpoint/2010/main" val="93736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34" y="254097"/>
            <a:ext cx="11152729" cy="559572"/>
          </a:xfrm>
        </p:spPr>
        <p:txBody>
          <a:bodyPr wrap="square" lIns="0" tIns="18000" rIns="0" bIns="18000" anchor="ctr" anchorCtr="0">
            <a:spAutoFit/>
          </a:bodyPr>
          <a:lstStyle/>
          <a:p>
            <a:r>
              <a:rPr lang="en-US" sz="3400" dirty="0"/>
              <a:t>Device Controller</a:t>
            </a:r>
          </a:p>
        </p:txBody>
      </p:sp>
      <p:pic>
        <p:nvPicPr>
          <p:cNvPr id="5" name="Picture 4" descr="An illustration of a Device Controller.&#10;Long description is available in notes, press F6">
            <a:extLst>
              <a:ext uri="{FF2B5EF4-FFF2-40B4-BE49-F238E27FC236}">
                <a16:creationId xmlns:a16="http://schemas.microsoft.com/office/drawing/2014/main" id="{BC6D06C3-78B7-C60A-A82B-F53731101899}"/>
              </a:ext>
            </a:extLst>
          </p:cNvPr>
          <p:cNvPicPr>
            <a:picLocks noChangeAspect="1"/>
          </p:cNvPicPr>
          <p:nvPr/>
        </p:nvPicPr>
        <p:blipFill>
          <a:blip r:embed="rId3"/>
          <a:stretch>
            <a:fillRect/>
          </a:stretch>
        </p:blipFill>
        <p:spPr>
          <a:xfrm>
            <a:off x="2206008" y="1032312"/>
            <a:ext cx="7779987" cy="343615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73" y="4688447"/>
            <a:ext cx="11152729" cy="1482901"/>
          </a:xfrm>
        </p:spPr>
        <p:txBody>
          <a:bodyPr wrap="square" lIns="0" tIns="18000" rIns="0" bIns="18000" anchor="ctr" anchorCtr="0">
            <a:spAutoFit/>
          </a:bodyPr>
          <a:lstStyle/>
          <a:p>
            <a:pPr marL="342900" indent="-342900">
              <a:spcBef>
                <a:spcPts val="600"/>
              </a:spcBef>
            </a:pPr>
            <a:r>
              <a:rPr lang="en-US" sz="2800" dirty="0"/>
              <a:t>Located between actual device and computer</a:t>
            </a:r>
          </a:p>
          <a:p>
            <a:pPr marL="342900" indent="-342900">
              <a:spcBef>
                <a:spcPts val="600"/>
              </a:spcBef>
            </a:pPr>
            <a:r>
              <a:rPr lang="en-US" sz="2800" dirty="0"/>
              <a:t>Offers electronic interface in form of </a:t>
            </a:r>
            <a:r>
              <a:rPr lang="en-US" sz="2800" b="1" dirty="0"/>
              <a:t>I/O registers</a:t>
            </a:r>
          </a:p>
          <a:p>
            <a:pPr marL="342900" indent="-342900">
              <a:spcBef>
                <a:spcPts val="600"/>
              </a:spcBef>
            </a:pPr>
            <a:r>
              <a:rPr lang="en-US" sz="2800" dirty="0"/>
              <a:t>R/W those registers to ask the controller to perform actions</a:t>
            </a:r>
          </a:p>
        </p:txBody>
      </p:sp>
    </p:spTree>
    <p:extLst>
      <p:ext uri="{BB962C8B-B14F-4D97-AF65-F5344CB8AC3E}">
        <p14:creationId xmlns:p14="http://schemas.microsoft.com/office/powerpoint/2010/main" val="2161860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65059"/>
            <a:ext cx="11153087" cy="559572"/>
          </a:xfrm>
        </p:spPr>
        <p:txBody>
          <a:bodyPr wrap="square" lIns="0" tIns="18000" rIns="0" bIns="18000" anchor="ctr" anchorCtr="0">
            <a:spAutoFit/>
          </a:bodyPr>
          <a:lstStyle/>
          <a:p>
            <a:r>
              <a:rPr lang="en-US" sz="3400" dirty="0"/>
              <a:t>Disk Arm Scheduling Algorithms (1)</a:t>
            </a:r>
          </a:p>
        </p:txBody>
      </p:sp>
      <p:pic>
        <p:nvPicPr>
          <p:cNvPr id="7" name="Picture 6" descr="The figure illustrates the shortest seek first (S S F) disk scheduling algorithm.&#10;Long description is available in notes, press F6">
            <a:extLst>
              <a:ext uri="{FF2B5EF4-FFF2-40B4-BE49-F238E27FC236}">
                <a16:creationId xmlns:a16="http://schemas.microsoft.com/office/drawing/2014/main" id="{D4A06D04-ECBB-2D0D-E6BF-CDE891CBFC01}"/>
              </a:ext>
            </a:extLst>
          </p:cNvPr>
          <p:cNvPicPr>
            <a:picLocks noChangeAspect="1"/>
          </p:cNvPicPr>
          <p:nvPr/>
        </p:nvPicPr>
        <p:blipFill>
          <a:blip r:embed="rId3"/>
          <a:stretch>
            <a:fillRect/>
          </a:stretch>
        </p:blipFill>
        <p:spPr>
          <a:xfrm>
            <a:off x="666202" y="1577572"/>
            <a:ext cx="10859598" cy="3592026"/>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2837597" y="5753322"/>
            <a:ext cx="6523843" cy="313350"/>
          </a:xfrm>
        </p:spPr>
        <p:txBody>
          <a:bodyPr wrap="square" lIns="0" tIns="18000" rIns="0" bIns="18000" anchor="ctr" anchorCtr="0">
            <a:spAutoFit/>
          </a:bodyPr>
          <a:lstStyle/>
          <a:p>
            <a:pPr marL="0" indent="0">
              <a:spcBef>
                <a:spcPts val="600"/>
              </a:spcBef>
              <a:buNone/>
            </a:pPr>
            <a:r>
              <a:rPr lang="en-US" sz="1800" dirty="0"/>
              <a:t>Figure 5.22 Shortest Seek First (</a:t>
            </a:r>
            <a:r>
              <a:rPr lang="en-US" sz="1800" spc="-250" dirty="0"/>
              <a:t>S S </a:t>
            </a:r>
            <a:r>
              <a:rPr lang="en-US" sz="1800" dirty="0"/>
              <a:t>F) disk scheduling algorithm.</a:t>
            </a:r>
          </a:p>
        </p:txBody>
      </p:sp>
    </p:spTree>
    <p:extLst>
      <p:ext uri="{BB962C8B-B14F-4D97-AF65-F5344CB8AC3E}">
        <p14:creationId xmlns:p14="http://schemas.microsoft.com/office/powerpoint/2010/main" val="1122313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65061"/>
            <a:ext cx="11153087" cy="559572"/>
          </a:xfrm>
        </p:spPr>
        <p:txBody>
          <a:bodyPr wrap="square" lIns="0" tIns="18000" rIns="0" bIns="18000" anchor="ctr" anchorCtr="0">
            <a:spAutoFit/>
          </a:bodyPr>
          <a:lstStyle/>
          <a:p>
            <a:r>
              <a:rPr lang="en-US" sz="3400" dirty="0"/>
              <a:t>Disk Arm Scheduling Algorithms (2)</a:t>
            </a:r>
          </a:p>
        </p:txBody>
      </p:sp>
      <p:pic>
        <p:nvPicPr>
          <p:cNvPr id="7" name="Picture 6" descr="The figure illustrates the elevator algorithm for scheduling disk requests.&#10;Long description is available in notes, press F6">
            <a:extLst>
              <a:ext uri="{FF2B5EF4-FFF2-40B4-BE49-F238E27FC236}">
                <a16:creationId xmlns:a16="http://schemas.microsoft.com/office/drawing/2014/main" id="{D4A06D04-ECBB-2D0D-E6BF-CDE891CBFC01}"/>
              </a:ext>
            </a:extLst>
          </p:cNvPr>
          <p:cNvPicPr>
            <a:picLocks noChangeAspect="1"/>
          </p:cNvPicPr>
          <p:nvPr/>
        </p:nvPicPr>
        <p:blipFill>
          <a:blip r:embed="rId3"/>
          <a:srcRect/>
          <a:stretch/>
        </p:blipFill>
        <p:spPr>
          <a:xfrm>
            <a:off x="711452" y="1463764"/>
            <a:ext cx="10775890" cy="3813008"/>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2869893" y="5972783"/>
            <a:ext cx="6459250" cy="313350"/>
          </a:xfrm>
        </p:spPr>
        <p:txBody>
          <a:bodyPr wrap="square" lIns="0" tIns="18000" rIns="0" bIns="18000" anchor="ctr" anchorCtr="0">
            <a:spAutoFit/>
          </a:bodyPr>
          <a:lstStyle/>
          <a:p>
            <a:pPr marL="0" indent="0">
              <a:spcBef>
                <a:spcPts val="600"/>
              </a:spcBef>
              <a:buNone/>
            </a:pPr>
            <a:r>
              <a:rPr lang="en-US" sz="1800" dirty="0"/>
              <a:t>Figure 5.23 The elevator algorithm for scheduling disk requests.</a:t>
            </a:r>
          </a:p>
        </p:txBody>
      </p:sp>
    </p:spTree>
    <p:extLst>
      <p:ext uri="{BB962C8B-B14F-4D97-AF65-F5344CB8AC3E}">
        <p14:creationId xmlns:p14="http://schemas.microsoft.com/office/powerpoint/2010/main" val="34718873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6" y="265174"/>
            <a:ext cx="11153086" cy="559572"/>
          </a:xfrm>
        </p:spPr>
        <p:txBody>
          <a:bodyPr wrap="square" lIns="0" tIns="18000" rIns="0" bIns="18000" anchor="ctr" anchorCtr="0">
            <a:spAutoFit/>
          </a:bodyPr>
          <a:lstStyle/>
          <a:p>
            <a:r>
              <a:rPr lang="en-US" sz="3400" dirty="0"/>
              <a:t>Hard Disk: Error Handling</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5" y="1063958"/>
            <a:ext cx="11153087" cy="5037721"/>
          </a:xfrm>
        </p:spPr>
        <p:txBody>
          <a:bodyPr wrap="square" lIns="0" tIns="18000" rIns="0" bIns="18000" anchor="ctr" anchorCtr="0">
            <a:spAutoFit/>
          </a:bodyPr>
          <a:lstStyle/>
          <a:p>
            <a:pPr marL="342900" indent="-342900">
              <a:spcBef>
                <a:spcPts val="600"/>
              </a:spcBef>
            </a:pPr>
            <a:r>
              <a:rPr lang="en-US" sz="2800" b="1" dirty="0"/>
              <a:t>Programming Errors</a:t>
            </a:r>
          </a:p>
          <a:p>
            <a:pPr marL="829818" lvl="1" indent="-342900"/>
            <a:r>
              <a:rPr lang="en-US" sz="2800" dirty="0"/>
              <a:t>e.g., request for nonexistent sector</a:t>
            </a:r>
          </a:p>
          <a:p>
            <a:pPr marL="342900" indent="-342900">
              <a:spcBef>
                <a:spcPts val="600"/>
              </a:spcBef>
            </a:pPr>
            <a:r>
              <a:rPr lang="en-US" sz="2800" b="1" dirty="0"/>
              <a:t>Transient Errors</a:t>
            </a:r>
          </a:p>
          <a:p>
            <a:pPr marL="829818" lvl="1" indent="-342900"/>
            <a:r>
              <a:rPr lang="en-US" sz="2800" dirty="0"/>
              <a:t>e.g., caused by dust on the head</a:t>
            </a:r>
          </a:p>
          <a:p>
            <a:pPr marL="342900" indent="-342900">
              <a:spcBef>
                <a:spcPts val="600"/>
              </a:spcBef>
            </a:pPr>
            <a:r>
              <a:rPr lang="en-US" sz="2800" b="1" dirty="0"/>
              <a:t>Permanent Errors</a:t>
            </a:r>
          </a:p>
          <a:p>
            <a:pPr marL="829818" lvl="1" indent="-342900"/>
            <a:r>
              <a:rPr lang="en-US" sz="2800" dirty="0"/>
              <a:t>e.g., disk block physically damaged</a:t>
            </a:r>
          </a:p>
          <a:p>
            <a:pPr marL="342900" indent="-342900">
              <a:spcBef>
                <a:spcPts val="600"/>
              </a:spcBef>
            </a:pPr>
            <a:r>
              <a:rPr lang="en-US" sz="2800" b="1" dirty="0"/>
              <a:t>Seek Errors</a:t>
            </a:r>
          </a:p>
          <a:p>
            <a:pPr marL="829818" lvl="1" indent="-342900"/>
            <a:r>
              <a:rPr lang="en-US" sz="2800" dirty="0"/>
              <a:t>e.g., the arm was sent to cylinder 6 but it went to 7</a:t>
            </a:r>
          </a:p>
          <a:p>
            <a:pPr marL="342900" indent="-342900">
              <a:spcBef>
                <a:spcPts val="600"/>
              </a:spcBef>
            </a:pPr>
            <a:r>
              <a:rPr lang="en-US" sz="2800" b="1" dirty="0"/>
              <a:t>Controller Errors</a:t>
            </a:r>
          </a:p>
          <a:p>
            <a:pPr marL="829818" lvl="1" indent="-342900"/>
            <a:r>
              <a:rPr lang="en-US" sz="2800" dirty="0"/>
              <a:t>e.g., controller refuses to accept commands</a:t>
            </a:r>
          </a:p>
        </p:txBody>
      </p:sp>
    </p:spTree>
    <p:extLst>
      <p:ext uri="{BB962C8B-B14F-4D97-AF65-F5344CB8AC3E}">
        <p14:creationId xmlns:p14="http://schemas.microsoft.com/office/powerpoint/2010/main" val="631704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65174"/>
            <a:ext cx="11153087" cy="559572"/>
          </a:xfrm>
        </p:spPr>
        <p:txBody>
          <a:bodyPr wrap="square" lIns="0" tIns="18000" rIns="0" bIns="18000" anchor="ctr" anchorCtr="0">
            <a:spAutoFit/>
          </a:bodyPr>
          <a:lstStyle/>
          <a:p>
            <a:r>
              <a:rPr lang="en-US" sz="3400" dirty="0"/>
              <a:t>Hard Disk: Bad Sector Remapping</a:t>
            </a:r>
          </a:p>
        </p:txBody>
      </p:sp>
      <p:pic>
        <p:nvPicPr>
          <p:cNvPr id="5" name="Picture 4" descr="The figure contains three parts labeled a: A disk track with a bad sector, b: Substituting a spare for the bad sector, and c: Shifting all the sectors to bypass the bad one.&#10;Long description is available in notes, press F6">
            <a:extLst>
              <a:ext uri="{FF2B5EF4-FFF2-40B4-BE49-F238E27FC236}">
                <a16:creationId xmlns:a16="http://schemas.microsoft.com/office/drawing/2014/main" id="{0C024949-7A61-0689-EB0A-7AB784FF8C5B}"/>
              </a:ext>
            </a:extLst>
          </p:cNvPr>
          <p:cNvPicPr>
            <a:picLocks noChangeAspect="1"/>
          </p:cNvPicPr>
          <p:nvPr/>
        </p:nvPicPr>
        <p:blipFill>
          <a:blip r:embed="rId3"/>
          <a:stretch>
            <a:fillRect/>
          </a:stretch>
        </p:blipFill>
        <p:spPr>
          <a:xfrm>
            <a:off x="702640" y="1314345"/>
            <a:ext cx="10786723" cy="3614513"/>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3783586" y="5414351"/>
            <a:ext cx="4623296" cy="867348"/>
          </a:xfrm>
        </p:spPr>
        <p:txBody>
          <a:bodyPr wrap="square" lIns="0" tIns="18000" rIns="0" bIns="18000" anchor="ctr" anchorCtr="0">
            <a:spAutoFit/>
          </a:bodyPr>
          <a:lstStyle/>
          <a:p>
            <a:pPr marL="0" indent="0">
              <a:spcBef>
                <a:spcPts val="600"/>
              </a:spcBef>
              <a:buNone/>
            </a:pPr>
            <a:r>
              <a:rPr lang="en-US" sz="1800" dirty="0"/>
              <a:t>Figure 5.24 (a) A disk track with a bad sector. (b) Substituting a spare for the bad sector. (c) Shifting all the sectors to bypass the bad one.</a:t>
            </a:r>
          </a:p>
        </p:txBody>
      </p:sp>
    </p:spTree>
    <p:extLst>
      <p:ext uri="{BB962C8B-B14F-4D97-AF65-F5344CB8AC3E}">
        <p14:creationId xmlns:p14="http://schemas.microsoft.com/office/powerpoint/2010/main" val="3961898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61777"/>
            <a:ext cx="11153087" cy="559572"/>
          </a:xfrm>
        </p:spPr>
        <p:txBody>
          <a:bodyPr wrap="square" lIns="0" tIns="18000" rIns="0" bIns="18000" anchor="ctr" anchorCtr="0">
            <a:spAutoFit/>
          </a:bodyPr>
          <a:lstStyle/>
          <a:p>
            <a:r>
              <a:rPr lang="en-US" sz="3400" dirty="0"/>
              <a:t>Clock Hardware</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6" y="1071008"/>
            <a:ext cx="11153086" cy="2344676"/>
          </a:xfrm>
        </p:spPr>
        <p:txBody>
          <a:bodyPr wrap="square" lIns="0" tIns="18000" rIns="0" bIns="18000" anchor="ctr" anchorCtr="0">
            <a:spAutoFit/>
          </a:bodyPr>
          <a:lstStyle/>
          <a:p>
            <a:pPr marL="342900" indent="-342900">
              <a:spcBef>
                <a:spcPts val="600"/>
              </a:spcBef>
            </a:pPr>
            <a:r>
              <a:rPr lang="en-US" sz="2800" dirty="0"/>
              <a:t>Two types:</a:t>
            </a:r>
          </a:p>
          <a:p>
            <a:pPr marL="829818" lvl="1" indent="-342900"/>
            <a:r>
              <a:rPr lang="en-US" sz="2800" dirty="0"/>
              <a:t>Simple clocks deliver hardware interrupts for each voltage cycle of the power supply (i.e., every 20 or 16.7 </a:t>
            </a:r>
            <a:r>
              <a:rPr lang="en-US" sz="2800" spc="-300" dirty="0"/>
              <a:t>m </a:t>
            </a:r>
            <a:r>
              <a:rPr lang="en-US" sz="2800" dirty="0"/>
              <a:t>s)</a:t>
            </a:r>
          </a:p>
          <a:p>
            <a:pPr marL="829818" lvl="1" indent="-342900"/>
            <a:r>
              <a:rPr lang="en-US" sz="2800" dirty="0"/>
              <a:t>Advanced programmable clocks that have own crystal oscillator that decrements a counter in a register. </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1336958" y="3704526"/>
            <a:ext cx="3054067" cy="467239"/>
          </a:xfrm>
        </p:spPr>
        <p:txBody>
          <a:bodyPr wrap="square" lIns="0" tIns="18000" rIns="0" bIns="18000" anchor="ctr" anchorCtr="0">
            <a:spAutoFit/>
          </a:bodyPr>
          <a:lstStyle/>
          <a:p>
            <a:pPr marL="485775" lvl="1" indent="-485775">
              <a:buNone/>
            </a:pPr>
            <a:r>
              <a:rPr lang="en-US" sz="2800" dirty="0"/>
              <a:t>If </a:t>
            </a:r>
            <a:r>
              <a:rPr lang="en-US" sz="2800" kern="1200" dirty="0">
                <a:solidFill>
                  <a:prstClr val="black"/>
                </a:solidFill>
                <a:latin typeface="Arial" panose="020B0604020202020204" pitchFamily="34" charset="0"/>
                <a:ea typeface="+mn-ea"/>
                <a:cs typeface="Arial" panose="020B0604020202020204" pitchFamily="34" charset="0"/>
              </a:rPr>
              <a:t>counter hits zero</a:t>
            </a:r>
          </a:p>
        </p:txBody>
      </p:sp>
      <p:graphicFrame>
        <p:nvGraphicFramePr>
          <p:cNvPr id="4" name="Object 3" descr="A right headed arrow. ">
            <a:extLst>
              <a:ext uri="{FF2B5EF4-FFF2-40B4-BE49-F238E27FC236}">
                <a16:creationId xmlns:a16="http://schemas.microsoft.com/office/drawing/2014/main" id="{5219DF87-2BAC-4D0E-2374-21404E987CC1}"/>
              </a:ext>
            </a:extLst>
          </p:cNvPr>
          <p:cNvGraphicFramePr>
            <a:graphicFrameLocks noChangeAspect="1"/>
          </p:cNvGraphicFramePr>
          <p:nvPr>
            <p:extLst>
              <p:ext uri="{D42A27DB-BD31-4B8C-83A1-F6EECF244321}">
                <p14:modId xmlns:p14="http://schemas.microsoft.com/office/powerpoint/2010/main" val="4021142531"/>
              </p:ext>
            </p:extLst>
          </p:nvPr>
        </p:nvGraphicFramePr>
        <p:xfrm>
          <a:off x="4464623" y="3814778"/>
          <a:ext cx="387374" cy="284832"/>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right headed arrow. ">
                        <a:extLst>
                          <a:ext uri="{FF2B5EF4-FFF2-40B4-BE49-F238E27FC236}">
                            <a16:creationId xmlns:a16="http://schemas.microsoft.com/office/drawing/2014/main" id="{F7498639-1E1A-908E-6D15-121D142CEC68}"/>
                          </a:ext>
                        </a:extLst>
                      </p:cNvPr>
                      <p:cNvPicPr/>
                      <p:nvPr/>
                    </p:nvPicPr>
                    <p:blipFill>
                      <a:blip r:embed="rId3"/>
                      <a:stretch>
                        <a:fillRect/>
                      </a:stretch>
                    </p:blipFill>
                    <p:spPr>
                      <a:xfrm>
                        <a:off x="4464623" y="3814778"/>
                        <a:ext cx="387374" cy="284832"/>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53712A12-6C1A-D379-CC24-58A7DC030361}"/>
              </a:ext>
            </a:extLst>
          </p:cNvPr>
          <p:cNvSpPr>
            <a:spLocks noGrp="1"/>
          </p:cNvSpPr>
          <p:nvPr>
            <p:ph sz="quarter" idx="17"/>
          </p:nvPr>
        </p:nvSpPr>
        <p:spPr>
          <a:xfrm>
            <a:off x="5042400" y="3708012"/>
            <a:ext cx="2030204" cy="467239"/>
          </a:xfrm>
        </p:spPr>
        <p:txBody>
          <a:bodyPr wrap="square" lIns="0" tIns="18000" rIns="0" bIns="18000" anchor="ctr" anchorCtr="0">
            <a:spAutoFit/>
          </a:bodyPr>
          <a:lstStyle/>
          <a:p>
            <a:pPr marL="0" lvl="1" indent="0">
              <a:buNone/>
            </a:pPr>
            <a:r>
              <a:rPr lang="en-US" sz="2800" kern="1200" spc="-350" dirty="0">
                <a:solidFill>
                  <a:prstClr val="black"/>
                </a:solidFill>
                <a:latin typeface="Arial" panose="020B0604020202020204" pitchFamily="34" charset="0"/>
                <a:ea typeface="+mn-ea"/>
                <a:cs typeface="Arial" panose="020B0604020202020204" pitchFamily="34" charset="0"/>
              </a:rPr>
              <a:t>H </a:t>
            </a:r>
            <a:r>
              <a:rPr lang="en-US" sz="2800" kern="1200" dirty="0">
                <a:solidFill>
                  <a:prstClr val="black"/>
                </a:solidFill>
                <a:latin typeface="Arial" panose="020B0604020202020204" pitchFamily="34" charset="0"/>
                <a:ea typeface="+mn-ea"/>
                <a:cs typeface="Arial" panose="020B0604020202020204" pitchFamily="34" charset="0"/>
              </a:rPr>
              <a:t>W interrupt</a:t>
            </a:r>
            <a:endParaRPr lang="en-US" sz="2800" b="1" dirty="0">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523874" y="4337976"/>
            <a:ext cx="11152187" cy="467239"/>
          </a:xfrm>
        </p:spPr>
        <p:txBody>
          <a:bodyPr wrap="square" lIns="0" tIns="18000" rIns="0" bIns="18000" anchor="ctr" anchorCtr="0">
            <a:spAutoFit/>
          </a:bodyPr>
          <a:lstStyle/>
          <a:p>
            <a:pPr marL="342900" indent="-342900" fontAlgn="base">
              <a:spcBef>
                <a:spcPct val="20000"/>
              </a:spcBef>
              <a:spcAft>
                <a:spcPct val="0"/>
              </a:spcAft>
              <a:buSzTx/>
              <a:defRPr/>
            </a:pPr>
            <a:r>
              <a:rPr lang="en-US" sz="2800" spc="-300" dirty="0">
                <a:solidFill>
                  <a:prstClr val="black"/>
                </a:solidFill>
                <a:latin typeface="Arial" panose="020B0604020202020204" pitchFamily="34" charset="0"/>
                <a:ea typeface="+mn-ea"/>
                <a:cs typeface="Arial" panose="020B0604020202020204" pitchFamily="34" charset="0"/>
              </a:rPr>
              <a:t>H </a:t>
            </a:r>
            <a:r>
              <a:rPr lang="en-US" sz="2800" dirty="0">
                <a:solidFill>
                  <a:prstClr val="black"/>
                </a:solidFill>
                <a:latin typeface="Arial" panose="020B0604020202020204" pitchFamily="34" charset="0"/>
                <a:ea typeface="+mn-ea"/>
                <a:cs typeface="Arial" panose="020B0604020202020204" pitchFamily="34" charset="0"/>
              </a:rPr>
              <a:t>W also provides “counters” </a:t>
            </a:r>
            <a:r>
              <a:rPr lang="en-US" sz="2800" spc="-350" dirty="0">
                <a:solidFill>
                  <a:prstClr val="black"/>
                </a:solidFill>
                <a:latin typeface="Arial" panose="020B0604020202020204" pitchFamily="34" charset="0"/>
                <a:ea typeface="+mn-ea"/>
                <a:cs typeface="Arial" panose="020B0604020202020204" pitchFamily="34" charset="0"/>
              </a:rPr>
              <a:t>S </a:t>
            </a:r>
            <a:r>
              <a:rPr lang="en-US" sz="2800" dirty="0">
                <a:solidFill>
                  <a:prstClr val="black"/>
                </a:solidFill>
                <a:latin typeface="Arial" panose="020B0604020202020204" pitchFamily="34" charset="0"/>
                <a:ea typeface="+mn-ea"/>
                <a:cs typeface="Arial" panose="020B0604020202020204" pitchFamily="34" charset="0"/>
              </a:rPr>
              <a:t>W can read as needed</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088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62453"/>
            <a:ext cx="11153087" cy="559572"/>
          </a:xfrm>
        </p:spPr>
        <p:txBody>
          <a:bodyPr wrap="square" lIns="0" tIns="18000" rIns="0" bIns="18000" anchor="ctr" anchorCtr="0">
            <a:spAutoFit/>
          </a:bodyPr>
          <a:lstStyle/>
          <a:p>
            <a:r>
              <a:rPr lang="en-US" sz="3400" dirty="0"/>
              <a:t>Advanced Programmable Clock Example</a:t>
            </a:r>
          </a:p>
        </p:txBody>
      </p:sp>
      <p:pic>
        <p:nvPicPr>
          <p:cNvPr id="4" name="Picture 3" descr="The figure illustrates a programmable clock.&#10;Long description is available in notes, press F6">
            <a:extLst>
              <a:ext uri="{FF2B5EF4-FFF2-40B4-BE49-F238E27FC236}">
                <a16:creationId xmlns:a16="http://schemas.microsoft.com/office/drawing/2014/main" id="{780AC78D-EC5C-71BB-7D53-FEEDFF04A6BD}"/>
              </a:ext>
            </a:extLst>
          </p:cNvPr>
          <p:cNvPicPr>
            <a:picLocks noChangeAspect="1"/>
          </p:cNvPicPr>
          <p:nvPr/>
        </p:nvPicPr>
        <p:blipFill>
          <a:blip r:embed="rId3"/>
          <a:stretch>
            <a:fillRect/>
          </a:stretch>
        </p:blipFill>
        <p:spPr>
          <a:xfrm>
            <a:off x="1841960" y="1070228"/>
            <a:ext cx="8508082" cy="278183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4276482" y="4193458"/>
            <a:ext cx="3646075" cy="313350"/>
          </a:xfrm>
        </p:spPr>
        <p:txBody>
          <a:bodyPr wrap="square" lIns="0" tIns="18000" rIns="0" bIns="18000" anchor="ctr" anchorCtr="0">
            <a:spAutoFit/>
          </a:bodyPr>
          <a:lstStyle/>
          <a:p>
            <a:pPr marL="0" indent="0">
              <a:spcBef>
                <a:spcPts val="600"/>
              </a:spcBef>
              <a:buNone/>
            </a:pPr>
            <a:r>
              <a:rPr lang="en-US" sz="1800" dirty="0"/>
              <a:t>Figure 5.27. A programmable clock.</a:t>
            </a:r>
          </a:p>
        </p:txBody>
      </p:sp>
      <p:sp>
        <p:nvSpPr>
          <p:cNvPr id="3" name="Content Placeholder 2">
            <a:extLst>
              <a:ext uri="{FF2B5EF4-FFF2-40B4-BE49-F238E27FC236}">
                <a16:creationId xmlns:a16="http://schemas.microsoft.com/office/drawing/2014/main" id="{9672F449-4AD2-D5E9-171E-97CC87A90064}"/>
              </a:ext>
            </a:extLst>
          </p:cNvPr>
          <p:cNvSpPr>
            <a:spLocks noGrp="1"/>
          </p:cNvSpPr>
          <p:nvPr>
            <p:ph sz="quarter" idx="14"/>
          </p:nvPr>
        </p:nvSpPr>
        <p:spPr>
          <a:xfrm>
            <a:off x="522978" y="4709411"/>
            <a:ext cx="7202769" cy="1482901"/>
          </a:xfrm>
        </p:spPr>
        <p:txBody>
          <a:bodyPr wrap="square" lIns="0" tIns="18000" rIns="0" bIns="18000" anchor="ctr" anchorCtr="0">
            <a:spAutoFit/>
          </a:bodyPr>
          <a:lstStyle/>
          <a:p>
            <a:pPr marL="342900" indent="-342900">
              <a:spcBef>
                <a:spcPts val="600"/>
              </a:spcBef>
            </a:pPr>
            <a:r>
              <a:rPr lang="en-US" sz="2800" dirty="0"/>
              <a:t>Oscillator has a frequency of 1 </a:t>
            </a:r>
            <a:r>
              <a:rPr lang="en-US" sz="2800" spc="-300" dirty="0"/>
              <a:t>M H </a:t>
            </a:r>
            <a:r>
              <a:rPr lang="en-US" sz="2800" dirty="0"/>
              <a:t>z</a:t>
            </a:r>
          </a:p>
          <a:p>
            <a:pPr marL="342900" indent="-342900">
              <a:spcBef>
                <a:spcPts val="600"/>
              </a:spcBef>
            </a:pPr>
            <a:r>
              <a:rPr lang="en-US" sz="2800" dirty="0"/>
              <a:t>The register is 16 bit</a:t>
            </a:r>
          </a:p>
          <a:p>
            <a:pPr marL="342900" indent="-342900">
              <a:spcBef>
                <a:spcPts val="600"/>
              </a:spcBef>
            </a:pPr>
            <a:r>
              <a:rPr lang="en-US" sz="2800" kern="1200" dirty="0">
                <a:solidFill>
                  <a:prstClr val="black"/>
                </a:solidFill>
                <a:latin typeface="Arial" panose="020B0604020202020204" pitchFamily="34" charset="0"/>
                <a:ea typeface="+mn-ea"/>
                <a:cs typeface="Arial" panose="020B0604020202020204" pitchFamily="34" charset="0"/>
              </a:rPr>
              <a:t>Hence, we can set the timer between 1 and</a:t>
            </a:r>
          </a:p>
        </p:txBody>
      </p:sp>
      <p:graphicFrame>
        <p:nvGraphicFramePr>
          <p:cNvPr id="5" name="Object 4" descr="A right headed arrow. ">
            <a:extLst>
              <a:ext uri="{FF2B5EF4-FFF2-40B4-BE49-F238E27FC236}">
                <a16:creationId xmlns:a16="http://schemas.microsoft.com/office/drawing/2014/main" id="{071F5171-EE57-0E59-044A-22CD2FBB29FC}"/>
              </a:ext>
            </a:extLst>
          </p:cNvPr>
          <p:cNvGraphicFramePr>
            <a:graphicFrameLocks noChangeAspect="1"/>
          </p:cNvGraphicFramePr>
          <p:nvPr>
            <p:extLst>
              <p:ext uri="{D42A27DB-BD31-4B8C-83A1-F6EECF244321}">
                <p14:modId xmlns:p14="http://schemas.microsoft.com/office/powerpoint/2010/main" val="2496898426"/>
              </p:ext>
            </p:extLst>
          </p:nvPr>
        </p:nvGraphicFramePr>
        <p:xfrm>
          <a:off x="7811911" y="5807925"/>
          <a:ext cx="1341461" cy="406173"/>
        </p:xfrm>
        <a:graphic>
          <a:graphicData uri="http://schemas.openxmlformats.org/presentationml/2006/ole">
            <mc:AlternateContent xmlns:mc="http://schemas.openxmlformats.org/markup-compatibility/2006">
              <mc:Choice xmlns:v="urn:schemas-microsoft-com:vml" Requires="v">
                <p:oleObj name="Equation" r:id="rId4" imgW="672840" imgH="203040" progId="Equation.DSMT4">
                  <p:embed/>
                </p:oleObj>
              </mc:Choice>
              <mc:Fallback>
                <p:oleObj name="Equation" r:id="rId4" imgW="672840" imgH="203040" progId="Equation.DSMT4">
                  <p:embed/>
                  <p:pic>
                    <p:nvPicPr>
                      <p:cNvPr id="4" name="Object 3" descr="A right headed arrow. ">
                        <a:extLst>
                          <a:ext uri="{FF2B5EF4-FFF2-40B4-BE49-F238E27FC236}">
                            <a16:creationId xmlns:a16="http://schemas.microsoft.com/office/drawing/2014/main" id="{5219DF87-2BAC-4D0E-2374-21404E987CC1}"/>
                          </a:ext>
                        </a:extLst>
                      </p:cNvPr>
                      <p:cNvPicPr/>
                      <p:nvPr/>
                    </p:nvPicPr>
                    <p:blipFill>
                      <a:blip r:embed="rId5"/>
                      <a:stretch>
                        <a:fillRect/>
                      </a:stretch>
                    </p:blipFill>
                    <p:spPr>
                      <a:xfrm>
                        <a:off x="7811911" y="5807925"/>
                        <a:ext cx="1341461" cy="406173"/>
                      </a:xfrm>
                      <a:prstGeom prst="rect">
                        <a:avLst/>
                      </a:prstGeom>
                    </p:spPr>
                  </p:pic>
                </p:oleObj>
              </mc:Fallback>
            </mc:AlternateContent>
          </a:graphicData>
        </a:graphic>
      </p:graphicFrame>
    </p:spTree>
    <p:extLst>
      <p:ext uri="{BB962C8B-B14F-4D97-AF65-F5344CB8AC3E}">
        <p14:creationId xmlns:p14="http://schemas.microsoft.com/office/powerpoint/2010/main" val="4218830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19C-116C-AB17-F2D4-43D1FFB13AD5}"/>
              </a:ext>
            </a:extLst>
          </p:cNvPr>
          <p:cNvSpPr>
            <a:spLocks noGrp="1"/>
          </p:cNvSpPr>
          <p:nvPr>
            <p:ph type="title"/>
          </p:nvPr>
        </p:nvSpPr>
        <p:spPr>
          <a:xfrm>
            <a:off x="522975" y="247763"/>
            <a:ext cx="11153087" cy="559572"/>
          </a:xfrm>
        </p:spPr>
        <p:txBody>
          <a:bodyPr wrap="square" lIns="0" tIns="18000" rIns="0" bIns="18000" anchor="ctr" anchorCtr="0">
            <a:spAutoFit/>
          </a:bodyPr>
          <a:lstStyle/>
          <a:p>
            <a:r>
              <a:rPr lang="en-US" sz="3400" dirty="0"/>
              <a:t>Clock Software (1)</a:t>
            </a:r>
          </a:p>
        </p:txBody>
      </p:sp>
      <p:sp>
        <p:nvSpPr>
          <p:cNvPr id="3" name="Content Placeholder 2">
            <a:extLst>
              <a:ext uri="{FF2B5EF4-FFF2-40B4-BE49-F238E27FC236}">
                <a16:creationId xmlns:a16="http://schemas.microsoft.com/office/drawing/2014/main" id="{735E3763-F193-0E43-CFAF-7F932C7C5B51}"/>
              </a:ext>
            </a:extLst>
          </p:cNvPr>
          <p:cNvSpPr>
            <a:spLocks noGrp="1"/>
          </p:cNvSpPr>
          <p:nvPr>
            <p:ph sz="quarter" idx="13"/>
          </p:nvPr>
        </p:nvSpPr>
        <p:spPr>
          <a:xfrm>
            <a:off x="533862" y="1033629"/>
            <a:ext cx="11142200" cy="467239"/>
          </a:xfrm>
        </p:spPr>
        <p:txBody>
          <a:bodyPr wrap="square" lIns="0" tIns="18000" rIns="0" bIns="18000" anchor="ctr" anchorCtr="0">
            <a:spAutoFit/>
          </a:bodyPr>
          <a:lstStyle/>
          <a:p>
            <a:pPr marL="0" indent="0">
              <a:spcBef>
                <a:spcPts val="0"/>
              </a:spcBef>
              <a:buSzPts val="2400"/>
              <a:buNone/>
            </a:pPr>
            <a:r>
              <a:rPr lang="en-US" sz="2800" dirty="0"/>
              <a:t>Typical duties of a clock driver:</a:t>
            </a:r>
          </a:p>
        </p:txBody>
      </p:sp>
      <p:sp>
        <p:nvSpPr>
          <p:cNvPr id="4" name="Content Placeholder 3">
            <a:extLst>
              <a:ext uri="{FF2B5EF4-FFF2-40B4-BE49-F238E27FC236}">
                <a16:creationId xmlns:a16="http://schemas.microsoft.com/office/drawing/2014/main" id="{C4A3B67E-4B63-13A5-E819-22AD6CC5D774}"/>
              </a:ext>
            </a:extLst>
          </p:cNvPr>
          <p:cNvSpPr>
            <a:spLocks noGrp="1"/>
          </p:cNvSpPr>
          <p:nvPr>
            <p:ph sz="quarter" idx="14"/>
          </p:nvPr>
        </p:nvSpPr>
        <p:spPr>
          <a:xfrm>
            <a:off x="522976" y="1740989"/>
            <a:ext cx="11142200" cy="3006395"/>
          </a:xfrm>
        </p:spPr>
        <p:txBody>
          <a:bodyPr wrap="square" lIns="0" tIns="18000" rIns="0" bIns="18000" anchor="ctr" anchorCtr="0">
            <a:spAutoFit/>
          </a:bodyPr>
          <a:lstStyle/>
          <a:p>
            <a:pPr marL="342900" indent="-342900">
              <a:spcBef>
                <a:spcPts val="600"/>
              </a:spcBef>
            </a:pPr>
            <a:r>
              <a:rPr lang="en-US" sz="2800" dirty="0"/>
              <a:t>Maintaining the time of day</a:t>
            </a:r>
          </a:p>
          <a:p>
            <a:pPr marL="829818" lvl="1" indent="-342900"/>
            <a:r>
              <a:rPr lang="en-US" sz="2800" dirty="0"/>
              <a:t>System boot time (backup clock) + uptime (ticks)</a:t>
            </a:r>
          </a:p>
          <a:p>
            <a:pPr marL="342900" indent="-342900">
              <a:spcBef>
                <a:spcPts val="600"/>
              </a:spcBef>
            </a:pPr>
            <a:r>
              <a:rPr lang="en-US" sz="2800" dirty="0"/>
              <a:t>Preventing processes from running longer than allowed</a:t>
            </a:r>
          </a:p>
          <a:p>
            <a:pPr marL="829818" lvl="1" indent="-342900"/>
            <a:r>
              <a:rPr lang="en-US" sz="2800" dirty="0"/>
              <a:t>Decrement current process' quantum at each tick</a:t>
            </a:r>
          </a:p>
          <a:p>
            <a:pPr marL="342900" indent="-342900">
              <a:spcBef>
                <a:spcPts val="600"/>
              </a:spcBef>
            </a:pPr>
            <a:r>
              <a:rPr lang="en-US" sz="2800" dirty="0"/>
              <a:t>Accounting for </a:t>
            </a:r>
            <a:r>
              <a:rPr lang="en-US" sz="2800" spc="-300" dirty="0"/>
              <a:t>C P </a:t>
            </a:r>
            <a:r>
              <a:rPr lang="en-US" sz="2800" dirty="0"/>
              <a:t>U usage</a:t>
            </a:r>
          </a:p>
          <a:p>
            <a:pPr marL="829818" lvl="1" indent="-342900"/>
            <a:r>
              <a:rPr lang="en-US" sz="2800" dirty="0"/>
              <a:t>Increment current process’ </a:t>
            </a:r>
            <a:r>
              <a:rPr lang="en-US" sz="2800" spc="-300" dirty="0"/>
              <a:t>c p </a:t>
            </a:r>
            <a:r>
              <a:rPr lang="en-US" sz="2800" dirty="0"/>
              <a:t>u time at each tick</a:t>
            </a:r>
          </a:p>
        </p:txBody>
      </p:sp>
    </p:spTree>
    <p:extLst>
      <p:ext uri="{BB962C8B-B14F-4D97-AF65-F5344CB8AC3E}">
        <p14:creationId xmlns:p14="http://schemas.microsoft.com/office/powerpoint/2010/main" val="2470844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19C-116C-AB17-F2D4-43D1FFB13AD5}"/>
              </a:ext>
            </a:extLst>
          </p:cNvPr>
          <p:cNvSpPr>
            <a:spLocks noGrp="1"/>
          </p:cNvSpPr>
          <p:nvPr>
            <p:ph type="title"/>
          </p:nvPr>
        </p:nvSpPr>
        <p:spPr>
          <a:xfrm>
            <a:off x="522975" y="266813"/>
            <a:ext cx="11153087" cy="559572"/>
          </a:xfrm>
        </p:spPr>
        <p:txBody>
          <a:bodyPr wrap="square" lIns="0" tIns="18000" rIns="0" bIns="18000" anchor="ctr" anchorCtr="0">
            <a:spAutoFit/>
          </a:bodyPr>
          <a:lstStyle/>
          <a:p>
            <a:r>
              <a:rPr lang="en-US" sz="3400" dirty="0"/>
              <a:t>Clock Software (2)</a:t>
            </a:r>
          </a:p>
        </p:txBody>
      </p:sp>
      <p:sp>
        <p:nvSpPr>
          <p:cNvPr id="3" name="Content Placeholder 2">
            <a:extLst>
              <a:ext uri="{FF2B5EF4-FFF2-40B4-BE49-F238E27FC236}">
                <a16:creationId xmlns:a16="http://schemas.microsoft.com/office/drawing/2014/main" id="{735E3763-F193-0E43-CFAF-7F932C7C5B51}"/>
              </a:ext>
            </a:extLst>
          </p:cNvPr>
          <p:cNvSpPr>
            <a:spLocks noGrp="1"/>
          </p:cNvSpPr>
          <p:nvPr>
            <p:ph sz="quarter" idx="13"/>
          </p:nvPr>
        </p:nvSpPr>
        <p:spPr>
          <a:xfrm>
            <a:off x="524336" y="1062204"/>
            <a:ext cx="11151725" cy="467239"/>
          </a:xfrm>
        </p:spPr>
        <p:txBody>
          <a:bodyPr wrap="square" lIns="0" tIns="18000" rIns="0" bIns="18000" anchor="ctr" anchorCtr="0">
            <a:spAutoFit/>
          </a:bodyPr>
          <a:lstStyle/>
          <a:p>
            <a:pPr marL="0" indent="0">
              <a:spcBef>
                <a:spcPts val="0"/>
              </a:spcBef>
              <a:buSzPts val="2400"/>
              <a:buNone/>
            </a:pPr>
            <a:r>
              <a:rPr lang="en-US" sz="2800" dirty="0"/>
              <a:t>Typical duties of a clock driver:</a:t>
            </a:r>
          </a:p>
        </p:txBody>
      </p:sp>
      <p:sp>
        <p:nvSpPr>
          <p:cNvPr id="4" name="Content Placeholder 3">
            <a:extLst>
              <a:ext uri="{FF2B5EF4-FFF2-40B4-BE49-F238E27FC236}">
                <a16:creationId xmlns:a16="http://schemas.microsoft.com/office/drawing/2014/main" id="{C4A3B67E-4B63-13A5-E819-22AD6CC5D774}"/>
              </a:ext>
            </a:extLst>
          </p:cNvPr>
          <p:cNvSpPr>
            <a:spLocks noGrp="1"/>
          </p:cNvSpPr>
          <p:nvPr>
            <p:ph sz="quarter" idx="14"/>
          </p:nvPr>
        </p:nvSpPr>
        <p:spPr>
          <a:xfrm>
            <a:off x="522975" y="1736902"/>
            <a:ext cx="11151725" cy="3006395"/>
          </a:xfrm>
        </p:spPr>
        <p:txBody>
          <a:bodyPr wrap="square" lIns="0" tIns="18000" rIns="0" bIns="18000" anchor="ctr" anchorCtr="0">
            <a:spAutoFit/>
          </a:bodyPr>
          <a:lstStyle/>
          <a:p>
            <a:pPr marL="829818" lvl="1" indent="-342900"/>
            <a:r>
              <a:rPr lang="en-US" sz="2800" dirty="0"/>
              <a:t>Handling alarm system call from user processes</a:t>
            </a:r>
          </a:p>
          <a:p>
            <a:pPr marL="1229868" lvl="2" indent="-342900"/>
            <a:r>
              <a:rPr lang="en-US" sz="2800" dirty="0"/>
              <a:t>Decrement alarm counter at each tick</a:t>
            </a:r>
          </a:p>
          <a:p>
            <a:pPr marL="829818" lvl="1" indent="-342900"/>
            <a:r>
              <a:rPr lang="en-US" sz="2800" dirty="0"/>
              <a:t>Providing watchdog timers for parts of system itself</a:t>
            </a:r>
          </a:p>
          <a:p>
            <a:pPr marL="1229868" lvl="2" indent="-342900"/>
            <a:r>
              <a:rPr lang="en-US" sz="2800" dirty="0"/>
              <a:t>Generate sys notifications for synchronous alarms</a:t>
            </a:r>
          </a:p>
          <a:p>
            <a:pPr marL="829818" lvl="1" indent="-342900"/>
            <a:r>
              <a:rPr lang="en-US" sz="2800" dirty="0"/>
              <a:t>Profiling, monitoring, statistics gathering</a:t>
            </a:r>
          </a:p>
          <a:p>
            <a:pPr marL="1229868" lvl="2" indent="-342900"/>
            <a:r>
              <a:rPr lang="en-US" sz="2800" dirty="0"/>
              <a:t>Increment specific counters at each tick</a:t>
            </a:r>
          </a:p>
        </p:txBody>
      </p:sp>
    </p:spTree>
    <p:extLst>
      <p:ext uri="{BB962C8B-B14F-4D97-AF65-F5344CB8AC3E}">
        <p14:creationId xmlns:p14="http://schemas.microsoft.com/office/powerpoint/2010/main" val="2647203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19C-116C-AB17-F2D4-43D1FFB13AD5}"/>
              </a:ext>
            </a:extLst>
          </p:cNvPr>
          <p:cNvSpPr>
            <a:spLocks noGrp="1"/>
          </p:cNvSpPr>
          <p:nvPr>
            <p:ph type="title"/>
          </p:nvPr>
        </p:nvSpPr>
        <p:spPr>
          <a:xfrm>
            <a:off x="525235" y="272639"/>
            <a:ext cx="11150827" cy="559572"/>
          </a:xfrm>
        </p:spPr>
        <p:txBody>
          <a:bodyPr wrap="square" lIns="0" tIns="18000" rIns="0" bIns="18000" anchor="ctr" anchorCtr="0">
            <a:spAutoFit/>
          </a:bodyPr>
          <a:lstStyle/>
          <a:p>
            <a:r>
              <a:rPr lang="en-US" sz="3400" dirty="0"/>
              <a:t>Clock Software (3)</a:t>
            </a:r>
          </a:p>
        </p:txBody>
      </p:sp>
      <p:pic>
        <p:nvPicPr>
          <p:cNvPr id="20" name="Picture 19" descr="The figure illustrates the three ways to maintain the time of day.&#10;Long description is available in notes, press F6">
            <a:extLst>
              <a:ext uri="{FF2B5EF4-FFF2-40B4-BE49-F238E27FC236}">
                <a16:creationId xmlns:a16="http://schemas.microsoft.com/office/drawing/2014/main" id="{2B9F9462-F35F-C5DF-13D2-842DE5E60C5C}"/>
              </a:ext>
            </a:extLst>
          </p:cNvPr>
          <p:cNvPicPr>
            <a:picLocks noChangeAspect="1"/>
          </p:cNvPicPr>
          <p:nvPr/>
        </p:nvPicPr>
        <p:blipFill>
          <a:blip r:embed="rId3"/>
          <a:stretch>
            <a:fillRect/>
          </a:stretch>
        </p:blipFill>
        <p:spPr>
          <a:xfrm>
            <a:off x="642279" y="2067792"/>
            <a:ext cx="10923276" cy="2911924"/>
          </a:xfrm>
          <a:prstGeom prst="rect">
            <a:avLst/>
          </a:prstGeom>
        </p:spPr>
      </p:pic>
      <p:sp>
        <p:nvSpPr>
          <p:cNvPr id="3" name="Content Placeholder 2">
            <a:extLst>
              <a:ext uri="{FF2B5EF4-FFF2-40B4-BE49-F238E27FC236}">
                <a16:creationId xmlns:a16="http://schemas.microsoft.com/office/drawing/2014/main" id="{735E3763-F193-0E43-CFAF-7F932C7C5B51}"/>
              </a:ext>
            </a:extLst>
          </p:cNvPr>
          <p:cNvSpPr>
            <a:spLocks noGrp="1"/>
          </p:cNvSpPr>
          <p:nvPr>
            <p:ph sz="quarter" idx="13"/>
          </p:nvPr>
        </p:nvSpPr>
        <p:spPr>
          <a:xfrm>
            <a:off x="3486980" y="5866565"/>
            <a:ext cx="5230494" cy="313350"/>
          </a:xfrm>
        </p:spPr>
        <p:txBody>
          <a:bodyPr wrap="square" lIns="0" tIns="18000" rIns="0" bIns="18000" anchor="ctr" anchorCtr="0">
            <a:spAutoFit/>
          </a:bodyPr>
          <a:lstStyle/>
          <a:p>
            <a:pPr marL="0" indent="0">
              <a:spcBef>
                <a:spcPts val="600"/>
              </a:spcBef>
              <a:buNone/>
            </a:pPr>
            <a:r>
              <a:rPr lang="en-US" sz="1800" dirty="0"/>
              <a:t>Figure 5.28 Three ways to maintain the time of day.</a:t>
            </a:r>
          </a:p>
        </p:txBody>
      </p:sp>
    </p:spTree>
    <p:extLst>
      <p:ext uri="{BB962C8B-B14F-4D97-AF65-F5344CB8AC3E}">
        <p14:creationId xmlns:p14="http://schemas.microsoft.com/office/powerpoint/2010/main" val="13544154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19C-116C-AB17-F2D4-43D1FFB13AD5}"/>
              </a:ext>
            </a:extLst>
          </p:cNvPr>
          <p:cNvSpPr>
            <a:spLocks noGrp="1"/>
          </p:cNvSpPr>
          <p:nvPr>
            <p:ph type="title"/>
          </p:nvPr>
        </p:nvSpPr>
        <p:spPr>
          <a:xfrm>
            <a:off x="522975" y="266813"/>
            <a:ext cx="11153087" cy="559572"/>
          </a:xfrm>
        </p:spPr>
        <p:txBody>
          <a:bodyPr wrap="square" lIns="0" tIns="18000" rIns="0" bIns="18000" anchor="ctr" anchorCtr="0">
            <a:spAutoFit/>
          </a:bodyPr>
          <a:lstStyle/>
          <a:p>
            <a:r>
              <a:rPr lang="en-US" sz="3400" dirty="0"/>
              <a:t>Clock Software (4)</a:t>
            </a:r>
          </a:p>
        </p:txBody>
      </p:sp>
      <p:pic>
        <p:nvPicPr>
          <p:cNvPr id="20" name="Picture 19" descr="The figure illustrates the simulation of multiple timers with a single clock.&#10;Long description is available in notes, press F6">
            <a:extLst>
              <a:ext uri="{FF2B5EF4-FFF2-40B4-BE49-F238E27FC236}">
                <a16:creationId xmlns:a16="http://schemas.microsoft.com/office/drawing/2014/main" id="{2B9F9462-F35F-C5DF-13D2-842DE5E60C5C}"/>
              </a:ext>
            </a:extLst>
          </p:cNvPr>
          <p:cNvPicPr>
            <a:picLocks noChangeAspect="1"/>
          </p:cNvPicPr>
          <p:nvPr/>
        </p:nvPicPr>
        <p:blipFill>
          <a:blip r:embed="rId3"/>
          <a:srcRect/>
          <a:stretch/>
        </p:blipFill>
        <p:spPr>
          <a:xfrm>
            <a:off x="801069" y="1276108"/>
            <a:ext cx="10607114" cy="3314042"/>
          </a:xfrm>
          <a:prstGeom prst="rect">
            <a:avLst/>
          </a:prstGeom>
        </p:spPr>
      </p:pic>
      <p:sp>
        <p:nvSpPr>
          <p:cNvPr id="3" name="Content Placeholder 2">
            <a:extLst>
              <a:ext uri="{FF2B5EF4-FFF2-40B4-BE49-F238E27FC236}">
                <a16:creationId xmlns:a16="http://schemas.microsoft.com/office/drawing/2014/main" id="{735E3763-F193-0E43-CFAF-7F932C7C5B51}"/>
              </a:ext>
            </a:extLst>
          </p:cNvPr>
          <p:cNvSpPr>
            <a:spLocks noGrp="1"/>
          </p:cNvSpPr>
          <p:nvPr>
            <p:ph sz="quarter" idx="13"/>
          </p:nvPr>
        </p:nvSpPr>
        <p:spPr>
          <a:xfrm>
            <a:off x="3180353" y="5570876"/>
            <a:ext cx="5838333" cy="313352"/>
          </a:xfrm>
        </p:spPr>
        <p:txBody>
          <a:bodyPr wrap="square" lIns="0" tIns="18000" rIns="0" bIns="18000" anchor="ctr" anchorCtr="0">
            <a:spAutoFit/>
          </a:bodyPr>
          <a:lstStyle/>
          <a:p>
            <a:pPr marL="0" indent="0">
              <a:spcBef>
                <a:spcPts val="600"/>
              </a:spcBef>
              <a:buNone/>
            </a:pPr>
            <a:r>
              <a:rPr lang="en-US" sz="1800" dirty="0"/>
              <a:t>Figure 5.29 Simulating multiple timers with a single clock.</a:t>
            </a:r>
          </a:p>
        </p:txBody>
      </p:sp>
    </p:spTree>
    <p:extLst>
      <p:ext uri="{BB962C8B-B14F-4D97-AF65-F5344CB8AC3E}">
        <p14:creationId xmlns:p14="http://schemas.microsoft.com/office/powerpoint/2010/main" val="859004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2707"/>
            <a:ext cx="11153086" cy="559572"/>
          </a:xfrm>
        </p:spPr>
        <p:txBody>
          <a:bodyPr wrap="square" lIns="0" tIns="18000" rIns="0" bIns="18000" anchor="ctr" anchorCtr="0">
            <a:spAutoFit/>
          </a:bodyPr>
          <a:lstStyle/>
          <a:p>
            <a:r>
              <a:rPr lang="en-US" sz="3400"/>
              <a:t>Example: Parallel Port</a:t>
            </a:r>
          </a:p>
        </p:txBody>
      </p:sp>
      <p:pic>
        <p:nvPicPr>
          <p:cNvPr id="7" name="Picture 6" descr="An illustration of a parallel port.&#10;Long description is available in notes, press F6">
            <a:extLst>
              <a:ext uri="{FF2B5EF4-FFF2-40B4-BE49-F238E27FC236}">
                <a16:creationId xmlns:a16="http://schemas.microsoft.com/office/drawing/2014/main" id="{24A76CE1-9255-D459-273B-E26B481B1B2F}"/>
              </a:ext>
            </a:extLst>
          </p:cNvPr>
          <p:cNvPicPr>
            <a:picLocks noChangeAspect="1"/>
          </p:cNvPicPr>
          <p:nvPr/>
        </p:nvPicPr>
        <p:blipFill>
          <a:blip r:embed="rId3"/>
          <a:stretch>
            <a:fillRect/>
          </a:stretch>
        </p:blipFill>
        <p:spPr>
          <a:xfrm>
            <a:off x="3409040" y="1046494"/>
            <a:ext cx="5373921" cy="5298410"/>
          </a:xfrm>
          <a:prstGeom prst="rect">
            <a:avLst/>
          </a:prstGeom>
        </p:spPr>
      </p:pic>
    </p:spTree>
    <p:extLst>
      <p:ext uri="{BB962C8B-B14F-4D97-AF65-F5344CB8AC3E}">
        <p14:creationId xmlns:p14="http://schemas.microsoft.com/office/powerpoint/2010/main" val="3628397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62634"/>
            <a:ext cx="11153087" cy="559572"/>
          </a:xfrm>
        </p:spPr>
        <p:txBody>
          <a:bodyPr wrap="square" lIns="0" tIns="18000" rIns="0" bIns="18000" anchor="ctr" anchorCtr="0">
            <a:spAutoFit/>
          </a:bodyPr>
          <a:lstStyle/>
          <a:p>
            <a:r>
              <a:rPr lang="en-US" sz="3400" dirty="0"/>
              <a:t>Soft Timers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2975" y="1066396"/>
            <a:ext cx="11153087" cy="898126"/>
          </a:xfrm>
        </p:spPr>
        <p:txBody>
          <a:bodyPr wrap="square" lIns="0" tIns="18000" rIns="0" bIns="18000" anchor="ctr" anchorCtr="0">
            <a:spAutoFit/>
          </a:bodyPr>
          <a:lstStyle/>
          <a:p>
            <a:pPr marL="0" indent="0">
              <a:spcBef>
                <a:spcPts val="600"/>
              </a:spcBef>
              <a:buNone/>
            </a:pPr>
            <a:r>
              <a:rPr lang="en-US" sz="2800" dirty="0"/>
              <a:t>Soft timers stand or fall with the rate at which kernel entries are made for other reasons. These reasons include:</a:t>
            </a:r>
          </a:p>
        </p:txBody>
      </p:sp>
      <p:sp>
        <p:nvSpPr>
          <p:cNvPr id="3" name="Content Placeholder 2">
            <a:extLst>
              <a:ext uri="{FF2B5EF4-FFF2-40B4-BE49-F238E27FC236}">
                <a16:creationId xmlns:a16="http://schemas.microsoft.com/office/drawing/2014/main" id="{9672F449-4AD2-D5E9-171E-97CC87A90064}"/>
              </a:ext>
            </a:extLst>
          </p:cNvPr>
          <p:cNvSpPr>
            <a:spLocks noGrp="1"/>
          </p:cNvSpPr>
          <p:nvPr>
            <p:ph sz="quarter" idx="14"/>
          </p:nvPr>
        </p:nvSpPr>
        <p:spPr>
          <a:xfrm>
            <a:off x="522975" y="2342416"/>
            <a:ext cx="11153087" cy="2498564"/>
          </a:xfrm>
        </p:spPr>
        <p:txBody>
          <a:bodyPr wrap="square" lIns="0" tIns="18000" rIns="0" bIns="18000" anchor="ctr" anchorCtr="0">
            <a:spAutoFit/>
          </a:bodyPr>
          <a:lstStyle/>
          <a:p>
            <a:pPr marL="857250" lvl="2" indent="-457200">
              <a:buFont typeface="+mj-lt"/>
              <a:buAutoNum type="arabicPeriod"/>
            </a:pPr>
            <a:r>
              <a:rPr lang="en-US" sz="2800" dirty="0"/>
              <a:t>System calls</a:t>
            </a:r>
          </a:p>
          <a:p>
            <a:pPr marL="857250" lvl="2" indent="-457200">
              <a:buFont typeface="+mj-lt"/>
              <a:buAutoNum type="arabicPeriod"/>
            </a:pPr>
            <a:r>
              <a:rPr lang="en-US" sz="2800" spc="-300" dirty="0"/>
              <a:t>T L </a:t>
            </a:r>
            <a:r>
              <a:rPr lang="en-US" sz="2800" dirty="0"/>
              <a:t>B misses</a:t>
            </a:r>
          </a:p>
          <a:p>
            <a:pPr marL="857250" lvl="2" indent="-457200">
              <a:buFont typeface="+mj-lt"/>
              <a:buAutoNum type="arabicPeriod"/>
            </a:pPr>
            <a:r>
              <a:rPr lang="en-US" sz="2800" dirty="0"/>
              <a:t>Page faults</a:t>
            </a:r>
          </a:p>
          <a:p>
            <a:pPr marL="857250" lvl="2" indent="-457200">
              <a:buFont typeface="+mj-lt"/>
              <a:buAutoNum type="arabicPeriod"/>
            </a:pPr>
            <a:r>
              <a:rPr lang="en-US" sz="2800" dirty="0"/>
              <a:t>I/O interrupts</a:t>
            </a:r>
          </a:p>
          <a:p>
            <a:pPr marL="857250" lvl="2" indent="-457200">
              <a:buFont typeface="+mj-lt"/>
              <a:buAutoNum type="arabicPeriod"/>
            </a:pPr>
            <a:r>
              <a:rPr lang="en-US" sz="2800" dirty="0"/>
              <a:t>The </a:t>
            </a:r>
            <a:r>
              <a:rPr lang="en-US" sz="2800" spc="-300" dirty="0"/>
              <a:t>C P </a:t>
            </a:r>
            <a:r>
              <a:rPr lang="en-US" sz="2800" dirty="0"/>
              <a:t>U going idle</a:t>
            </a:r>
          </a:p>
        </p:txBody>
      </p:sp>
    </p:spTree>
    <p:extLst>
      <p:ext uri="{BB962C8B-B14F-4D97-AF65-F5344CB8AC3E}">
        <p14:creationId xmlns:p14="http://schemas.microsoft.com/office/powerpoint/2010/main" val="36922904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8101"/>
            <a:ext cx="11153086" cy="559572"/>
          </a:xfrm>
        </p:spPr>
        <p:txBody>
          <a:bodyPr wrap="square" lIns="0" tIns="18000" rIns="0" bIns="18000" anchor="ctr" anchorCtr="0">
            <a:spAutoFit/>
          </a:bodyPr>
          <a:lstStyle/>
          <a:p>
            <a:r>
              <a:rPr lang="en-US" sz="3400" dirty="0"/>
              <a:t>Keyboard Software</a:t>
            </a:r>
          </a:p>
        </p:txBody>
      </p:sp>
      <p:graphicFrame>
        <p:nvGraphicFramePr>
          <p:cNvPr id="3" name="Table 3">
            <a:extLst>
              <a:ext uri="{FF2B5EF4-FFF2-40B4-BE49-F238E27FC236}">
                <a16:creationId xmlns:a16="http://schemas.microsoft.com/office/drawing/2014/main" id="{2BCCA6E4-F7F5-04FB-6B0D-C9C571A97918}"/>
              </a:ext>
            </a:extLst>
          </p:cNvPr>
          <p:cNvGraphicFramePr>
            <a:graphicFrameLocks noGrp="1"/>
          </p:cNvGraphicFramePr>
          <p:nvPr>
            <p:extLst>
              <p:ext uri="{D42A27DB-BD31-4B8C-83A1-F6EECF244321}">
                <p14:modId xmlns:p14="http://schemas.microsoft.com/office/powerpoint/2010/main" val="724517078"/>
              </p:ext>
            </p:extLst>
          </p:nvPr>
        </p:nvGraphicFramePr>
        <p:xfrm>
          <a:off x="2522538" y="1244602"/>
          <a:ext cx="7146924" cy="4079240"/>
        </p:xfrm>
        <a:graphic>
          <a:graphicData uri="http://schemas.openxmlformats.org/drawingml/2006/table">
            <a:tbl>
              <a:tblPr firstRow="1" bandRow="1">
                <a:tableStyleId>{40F9630F-82C1-40B7-BC3A-925EFCFF5E92}</a:tableStyleId>
              </a:tblPr>
              <a:tblGrid>
                <a:gridCol w="1898074">
                  <a:extLst>
                    <a:ext uri="{9D8B030D-6E8A-4147-A177-3AD203B41FA5}">
                      <a16:colId xmlns:a16="http://schemas.microsoft.com/office/drawing/2014/main" val="1954413937"/>
                    </a:ext>
                  </a:extLst>
                </a:gridCol>
                <a:gridCol w="1967345">
                  <a:extLst>
                    <a:ext uri="{9D8B030D-6E8A-4147-A177-3AD203B41FA5}">
                      <a16:colId xmlns:a16="http://schemas.microsoft.com/office/drawing/2014/main" val="3054997613"/>
                    </a:ext>
                  </a:extLst>
                </a:gridCol>
                <a:gridCol w="3281505">
                  <a:extLst>
                    <a:ext uri="{9D8B030D-6E8A-4147-A177-3AD203B41FA5}">
                      <a16:colId xmlns:a16="http://schemas.microsoft.com/office/drawing/2014/main" val="563372514"/>
                    </a:ext>
                  </a:extLst>
                </a:gridCol>
              </a:tblGrid>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Character</a:t>
                      </a:r>
                      <a:endParaRPr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POSIX name</a:t>
                      </a:r>
                      <a:endParaRPr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Comment</a:t>
                      </a:r>
                      <a:endParaRPr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8646196"/>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CTRL-H</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ERASE</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Backspace one character</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9895157"/>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CTRL-U</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KILL</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Erase entire line being typed</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991036"/>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CTRL-V</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LNEXT</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Interpret next character literally</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6242547"/>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CTRL-S</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STOP</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Stop output</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3678881"/>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CTRL-Q</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START</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Start output</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3877888"/>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DEL</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I</a:t>
                      </a:r>
                      <a:r>
                        <a:rPr lang="en-US" sz="100" u="none" strike="noStrike" cap="none" dirty="0"/>
                        <a:t> </a:t>
                      </a:r>
                      <a:r>
                        <a:rPr lang="en-US" sz="1600" u="none" strike="noStrike" cap="none" dirty="0"/>
                        <a:t>N</a:t>
                      </a:r>
                      <a:r>
                        <a:rPr lang="en-US" sz="100" u="none" strike="noStrike" cap="none" dirty="0"/>
                        <a:t> </a:t>
                      </a:r>
                      <a:r>
                        <a:rPr lang="en-US" sz="1600" u="none" strike="noStrike" cap="none" dirty="0"/>
                        <a:t>T</a:t>
                      </a:r>
                      <a:r>
                        <a:rPr lang="en-US" sz="100" u="none" strike="noStrike" cap="none" dirty="0"/>
                        <a:t> </a:t>
                      </a:r>
                      <a:r>
                        <a:rPr lang="en-US" sz="1600" u="none" strike="noStrike" cap="none" dirty="0"/>
                        <a:t>R</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Interrupt process</a:t>
                      </a:r>
                      <a:endParaRPr sz="1600" u="none" strike="noStrike" cap="none"/>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2815991"/>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CTRL-\</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QUIT</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Force core dump</a:t>
                      </a:r>
                      <a:endParaRPr sz="16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5808267"/>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CTRL-D</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E</a:t>
                      </a:r>
                      <a:r>
                        <a:rPr lang="en-US" sz="100" u="none" strike="noStrike" cap="none" dirty="0"/>
                        <a:t> </a:t>
                      </a:r>
                      <a:r>
                        <a:rPr lang="en-US" sz="1600" u="none" strike="noStrike" cap="none" dirty="0"/>
                        <a:t>O</a:t>
                      </a:r>
                      <a:r>
                        <a:rPr lang="en-US" sz="100" u="none" strike="noStrike" cap="none" dirty="0"/>
                        <a:t> </a:t>
                      </a:r>
                      <a:r>
                        <a:rPr lang="en-US" sz="1600" u="none" strike="noStrike" cap="none" dirty="0"/>
                        <a:t>F</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End of file</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7604533"/>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CTRL-M</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C</a:t>
                      </a:r>
                      <a:r>
                        <a:rPr lang="en-US" sz="100" u="none" strike="noStrike" cap="none" dirty="0"/>
                        <a:t> </a:t>
                      </a:r>
                      <a:r>
                        <a:rPr lang="en-US" sz="1600" u="none" strike="noStrike" cap="none" dirty="0"/>
                        <a:t>R</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Carriage return (unchangeable)</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2877320"/>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CTRL-J</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N</a:t>
                      </a:r>
                      <a:r>
                        <a:rPr lang="en-US" sz="100" u="none" strike="noStrike" cap="none" dirty="0"/>
                        <a:t> </a:t>
                      </a:r>
                      <a:r>
                        <a:rPr lang="en-US" sz="1600" u="none" strike="noStrike" cap="none" dirty="0"/>
                        <a:t>L</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Linefeed (unchangeable)</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6720738"/>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601828" y="5898383"/>
            <a:ext cx="6994440" cy="313350"/>
          </a:xfrm>
        </p:spPr>
        <p:txBody>
          <a:bodyPr wrap="square" lIns="0" tIns="18000" rIns="0" bIns="18000" anchor="ctr" anchorCtr="0">
            <a:spAutoFit/>
          </a:bodyPr>
          <a:lstStyle/>
          <a:p>
            <a:pPr marL="0" indent="0">
              <a:spcBef>
                <a:spcPts val="600"/>
              </a:spcBef>
              <a:buNone/>
            </a:pPr>
            <a:r>
              <a:rPr lang="en-US" sz="1800" dirty="0"/>
              <a:t>Figure 5.31 Characters that are handled specially in canonical mode.</a:t>
            </a:r>
          </a:p>
        </p:txBody>
      </p:sp>
    </p:spTree>
    <p:extLst>
      <p:ext uri="{BB962C8B-B14F-4D97-AF65-F5344CB8AC3E}">
        <p14:creationId xmlns:p14="http://schemas.microsoft.com/office/powerpoint/2010/main" val="1333738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53233"/>
            <a:ext cx="11153086" cy="559572"/>
          </a:xfrm>
        </p:spPr>
        <p:txBody>
          <a:bodyPr wrap="square" lIns="0" tIns="18000" rIns="0" bIns="18000" anchor="ctr" anchorCtr="0">
            <a:spAutoFit/>
          </a:bodyPr>
          <a:lstStyle/>
          <a:p>
            <a:r>
              <a:rPr lang="en-US" sz="3400" dirty="0"/>
              <a:t>Output Software – Text Windows (1)</a:t>
            </a:r>
          </a:p>
        </p:txBody>
      </p:sp>
      <p:graphicFrame>
        <p:nvGraphicFramePr>
          <p:cNvPr id="3" name="Table 3">
            <a:extLst>
              <a:ext uri="{FF2B5EF4-FFF2-40B4-BE49-F238E27FC236}">
                <a16:creationId xmlns:a16="http://schemas.microsoft.com/office/drawing/2014/main" id="{2BCCA6E4-F7F5-04FB-6B0D-C9C571A97918}"/>
              </a:ext>
            </a:extLst>
          </p:cNvPr>
          <p:cNvGraphicFramePr>
            <a:graphicFrameLocks noGrp="1"/>
          </p:cNvGraphicFramePr>
          <p:nvPr>
            <p:extLst>
              <p:ext uri="{D42A27DB-BD31-4B8C-83A1-F6EECF244321}">
                <p14:modId xmlns:p14="http://schemas.microsoft.com/office/powerpoint/2010/main" val="4017557065"/>
              </p:ext>
            </p:extLst>
          </p:nvPr>
        </p:nvGraphicFramePr>
        <p:xfrm>
          <a:off x="2187477" y="1286755"/>
          <a:ext cx="7803942" cy="2966720"/>
        </p:xfrm>
        <a:graphic>
          <a:graphicData uri="http://schemas.openxmlformats.org/drawingml/2006/table">
            <a:tbl>
              <a:tblPr firstRow="1" bandRow="1">
                <a:tableStyleId>{40F9630F-82C1-40B7-BC3A-925EFCFF5E92}</a:tableStyleId>
              </a:tblPr>
              <a:tblGrid>
                <a:gridCol w="2677090">
                  <a:extLst>
                    <a:ext uri="{9D8B030D-6E8A-4147-A177-3AD203B41FA5}">
                      <a16:colId xmlns:a16="http://schemas.microsoft.com/office/drawing/2014/main" val="1954413937"/>
                    </a:ext>
                  </a:extLst>
                </a:gridCol>
                <a:gridCol w="5126852">
                  <a:extLst>
                    <a:ext uri="{9D8B030D-6E8A-4147-A177-3AD203B41FA5}">
                      <a16:colId xmlns:a16="http://schemas.microsoft.com/office/drawing/2014/main" val="3054997613"/>
                    </a:ext>
                  </a:extLst>
                </a:gridCol>
              </a:tblGrid>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Escape Sequence</a:t>
                      </a:r>
                      <a:endParaRPr dirty="0">
                        <a:solidFill>
                          <a:schemeClr val="tx1"/>
                        </a:solidFill>
                      </a:endParaRPr>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Meaning</a:t>
                      </a:r>
                      <a:endParaRPr dirty="0">
                        <a:solidFill>
                          <a:schemeClr val="tx1"/>
                        </a:solidFill>
                      </a:endParaRPr>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8646196"/>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n</a:t>
                      </a:r>
                      <a:r>
                        <a:rPr lang="en-US" sz="1600" u="none" strike="noStrike" cap="none" dirty="0"/>
                        <a:t> A </a:t>
                      </a:r>
                      <a:endParaRPr dirty="0"/>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Move up </a:t>
                      </a:r>
                      <a:r>
                        <a:rPr lang="en-US" sz="1600" b="1" u="none" strike="noStrike" cap="none"/>
                        <a:t>n</a:t>
                      </a:r>
                      <a:r>
                        <a:rPr lang="en-US" sz="1600" u="none" strike="noStrike" cap="none"/>
                        <a:t> lines</a:t>
                      </a:r>
                      <a:endParaRPr/>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9895157"/>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n</a:t>
                      </a:r>
                      <a:r>
                        <a:rPr lang="en-US" sz="1600" u="none" strike="noStrike" cap="none" dirty="0"/>
                        <a:t> B</a:t>
                      </a:r>
                      <a:endParaRPr dirty="0"/>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Move down </a:t>
                      </a:r>
                      <a:r>
                        <a:rPr lang="en-US" sz="1600" b="1" u="none" strike="noStrike" cap="none"/>
                        <a:t>n</a:t>
                      </a:r>
                      <a:r>
                        <a:rPr lang="en-US" sz="1600" u="none" strike="noStrike" cap="none"/>
                        <a:t> lines</a:t>
                      </a:r>
                      <a:endParaRPr/>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991036"/>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n</a:t>
                      </a:r>
                      <a:r>
                        <a:rPr lang="en-US" sz="1600" u="none" strike="noStrike" cap="none" dirty="0"/>
                        <a:t> C</a:t>
                      </a:r>
                      <a:endParaRPr dirty="0"/>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Move right </a:t>
                      </a:r>
                      <a:r>
                        <a:rPr lang="en-US" sz="1600" b="1" u="none" strike="noStrike" cap="none"/>
                        <a:t>n</a:t>
                      </a:r>
                      <a:r>
                        <a:rPr lang="en-US" sz="1600" u="none" strike="noStrike" cap="none"/>
                        <a:t> spaces</a:t>
                      </a:r>
                      <a:endParaRPr/>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6242547"/>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n</a:t>
                      </a:r>
                      <a:r>
                        <a:rPr lang="en-US" sz="1600" u="none" strike="noStrike" cap="none" dirty="0"/>
                        <a:t> D</a:t>
                      </a:r>
                      <a:endParaRPr dirty="0"/>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Move left </a:t>
                      </a:r>
                      <a:r>
                        <a:rPr lang="en-US" sz="1600" b="1" u="none" strike="noStrike" cap="none"/>
                        <a:t>n</a:t>
                      </a:r>
                      <a:r>
                        <a:rPr lang="en-US" sz="1600" u="none" strike="noStrike" cap="none"/>
                        <a:t> spaces</a:t>
                      </a:r>
                      <a:endParaRPr/>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3678881"/>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m</a:t>
                      </a:r>
                      <a:r>
                        <a:rPr lang="en-US" sz="1600" u="none" strike="noStrike" cap="none" dirty="0"/>
                        <a:t> ; </a:t>
                      </a:r>
                      <a:r>
                        <a:rPr lang="en-US" sz="1600" b="1" u="none" strike="noStrike" cap="none" spc="-300" baseline="0" dirty="0"/>
                        <a:t>n </a:t>
                      </a:r>
                      <a:r>
                        <a:rPr lang="en-US" sz="1600" u="none" strike="noStrike" cap="none" dirty="0"/>
                        <a:t>H </a:t>
                      </a:r>
                      <a:endParaRPr dirty="0"/>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Move cursor to (</a:t>
                      </a:r>
                      <a:r>
                        <a:rPr lang="en-US" sz="1600" b="1" u="none" strike="noStrike" cap="none"/>
                        <a:t>m,n</a:t>
                      </a:r>
                      <a:r>
                        <a:rPr lang="en-US" sz="1600" u="none" strike="noStrike" cap="none"/>
                        <a:t>)</a:t>
                      </a:r>
                      <a:endParaRPr/>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3877888"/>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s</a:t>
                      </a:r>
                      <a:r>
                        <a:rPr lang="en-US" sz="1600" u="none" strike="noStrike" cap="none" dirty="0"/>
                        <a:t> J</a:t>
                      </a:r>
                      <a:endParaRPr sz="1600" u="none" strike="noStrike" cap="none" dirty="0"/>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Clear screen from cursor (0 to end, 1 1from start, 2 all) </a:t>
                      </a:r>
                      <a:endParaRPr dirty="0"/>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2815991"/>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s</a:t>
                      </a:r>
                      <a:r>
                        <a:rPr lang="en-US" sz="1600" u="none" strike="noStrike" cap="none" dirty="0"/>
                        <a:t> K</a:t>
                      </a:r>
                      <a:endParaRPr sz="1600" u="none" strike="noStrike" cap="none" dirty="0"/>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Clear line from cursor (0 to end, 1 1from start, 2 all)</a:t>
                      </a:r>
                      <a:endParaRPr dirty="0"/>
                    </a:p>
                  </a:txBody>
                  <a:tcPr marL="101018" marR="101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347202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870241" y="5240688"/>
            <a:ext cx="8458748" cy="867348"/>
          </a:xfrm>
        </p:spPr>
        <p:txBody>
          <a:bodyPr wrap="square" lIns="0" tIns="18000" rIns="0" bIns="18000" anchor="ctr" anchorCtr="0">
            <a:spAutoFit/>
          </a:bodyPr>
          <a:lstStyle/>
          <a:p>
            <a:pPr marL="0" indent="0">
              <a:spcBef>
                <a:spcPts val="600"/>
              </a:spcBef>
              <a:buNone/>
            </a:pPr>
            <a:r>
              <a:rPr lang="en-US" sz="1800" dirty="0"/>
              <a:t>Figure 5.32 The </a:t>
            </a:r>
            <a:r>
              <a:rPr lang="en-US" sz="1800" spc="-250" dirty="0"/>
              <a:t>A N S </a:t>
            </a:r>
            <a:r>
              <a:rPr lang="en-US" sz="1800" dirty="0"/>
              <a:t>I escape sequences accepted by the terminal driver on output. </a:t>
            </a:r>
            <a:r>
              <a:rPr lang="en-US" sz="1800" spc="-250" dirty="0"/>
              <a:t>E S </a:t>
            </a:r>
            <a:r>
              <a:rPr lang="en-US" sz="1800" dirty="0"/>
              <a:t>C denotes the </a:t>
            </a:r>
            <a:r>
              <a:rPr lang="en-US" sz="1800" spc="-250" dirty="0"/>
              <a:t>A S C I </a:t>
            </a:r>
            <a:r>
              <a:rPr lang="en-US" sz="1800" dirty="0" err="1"/>
              <a:t>I</a:t>
            </a:r>
            <a:r>
              <a:rPr lang="en-US" sz="1800" dirty="0"/>
              <a:t> escape character (0x1B), and n, m, and s are optional numeric parameters.</a:t>
            </a:r>
          </a:p>
        </p:txBody>
      </p:sp>
    </p:spTree>
    <p:extLst>
      <p:ext uri="{BB962C8B-B14F-4D97-AF65-F5344CB8AC3E}">
        <p14:creationId xmlns:p14="http://schemas.microsoft.com/office/powerpoint/2010/main" val="511730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43711"/>
            <a:ext cx="11153086" cy="559572"/>
          </a:xfrm>
        </p:spPr>
        <p:txBody>
          <a:bodyPr wrap="square" lIns="0" tIns="18000" rIns="0" bIns="18000" anchor="ctr" anchorCtr="0">
            <a:spAutoFit/>
          </a:bodyPr>
          <a:lstStyle/>
          <a:p>
            <a:r>
              <a:rPr lang="en-US" sz="3400" dirty="0"/>
              <a:t>Output Software – Text Windows (2)</a:t>
            </a:r>
          </a:p>
        </p:txBody>
      </p:sp>
      <p:graphicFrame>
        <p:nvGraphicFramePr>
          <p:cNvPr id="3" name="Table 3">
            <a:extLst>
              <a:ext uri="{FF2B5EF4-FFF2-40B4-BE49-F238E27FC236}">
                <a16:creationId xmlns:a16="http://schemas.microsoft.com/office/drawing/2014/main" id="{2BCCA6E4-F7F5-04FB-6B0D-C9C571A97918}"/>
              </a:ext>
            </a:extLst>
          </p:cNvPr>
          <p:cNvGraphicFramePr>
            <a:graphicFrameLocks noGrp="1"/>
          </p:cNvGraphicFramePr>
          <p:nvPr>
            <p:extLst>
              <p:ext uri="{D42A27DB-BD31-4B8C-83A1-F6EECF244321}">
                <p14:modId xmlns:p14="http://schemas.microsoft.com/office/powerpoint/2010/main" val="1801382211"/>
              </p:ext>
            </p:extLst>
          </p:nvPr>
        </p:nvGraphicFramePr>
        <p:xfrm>
          <a:off x="1736143" y="1572500"/>
          <a:ext cx="8706612" cy="2595880"/>
        </p:xfrm>
        <a:graphic>
          <a:graphicData uri="http://schemas.openxmlformats.org/drawingml/2006/table">
            <a:tbl>
              <a:tblPr firstRow="1" bandRow="1">
                <a:tableStyleId>{40F9630F-82C1-40B7-BC3A-925EFCFF5E92}</a:tableStyleId>
              </a:tblPr>
              <a:tblGrid>
                <a:gridCol w="2986745">
                  <a:extLst>
                    <a:ext uri="{9D8B030D-6E8A-4147-A177-3AD203B41FA5}">
                      <a16:colId xmlns:a16="http://schemas.microsoft.com/office/drawing/2014/main" val="1954413937"/>
                    </a:ext>
                  </a:extLst>
                </a:gridCol>
                <a:gridCol w="5719867">
                  <a:extLst>
                    <a:ext uri="{9D8B030D-6E8A-4147-A177-3AD203B41FA5}">
                      <a16:colId xmlns:a16="http://schemas.microsoft.com/office/drawing/2014/main" val="3054997613"/>
                    </a:ext>
                  </a:extLst>
                </a:gridCol>
              </a:tblGrid>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Escape Sequence</a:t>
                      </a:r>
                      <a:endParaRPr dirty="0">
                        <a:solidFill>
                          <a:schemeClr val="tx1"/>
                        </a:solidFill>
                      </a:endParaRPr>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Meaning</a:t>
                      </a:r>
                      <a:endParaRPr dirty="0">
                        <a:solidFill>
                          <a:schemeClr val="tx1"/>
                        </a:solidFill>
                      </a:endParaRPr>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8646196"/>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n</a:t>
                      </a:r>
                      <a:r>
                        <a:rPr lang="en-US" sz="1600" u="none" strike="noStrike" cap="none" dirty="0"/>
                        <a:t> L</a:t>
                      </a:r>
                      <a:endParaRPr sz="1600" u="none" strike="noStrike" cap="none" dirty="0"/>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Insert </a:t>
                      </a:r>
                      <a:r>
                        <a:rPr lang="en-US" sz="1600" b="1" u="none" strike="noStrike" cap="none"/>
                        <a:t>n</a:t>
                      </a:r>
                      <a:r>
                        <a:rPr lang="en-US" sz="1600" u="none" strike="noStrike" cap="none"/>
                        <a:t> lines at cursor </a:t>
                      </a:r>
                      <a:endParaRPr/>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9895157"/>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n</a:t>
                      </a:r>
                      <a:r>
                        <a:rPr lang="en-US" sz="1600" u="none" strike="noStrike" cap="none" dirty="0"/>
                        <a:t> M</a:t>
                      </a:r>
                      <a:endParaRPr sz="1600" u="none" strike="noStrike" cap="none" dirty="0"/>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Delete </a:t>
                      </a:r>
                      <a:r>
                        <a:rPr lang="en-US" sz="1600" b="1" u="none" strike="noStrike" cap="none"/>
                        <a:t>n</a:t>
                      </a:r>
                      <a:r>
                        <a:rPr lang="en-US" sz="1600" u="none" strike="noStrike" cap="none"/>
                        <a:t> lines at cursor </a:t>
                      </a:r>
                      <a:endParaRPr/>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9991036"/>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n</a:t>
                      </a:r>
                      <a:r>
                        <a:rPr lang="en-US" sz="1600" u="none" strike="noStrike" cap="none" dirty="0"/>
                        <a:t> P</a:t>
                      </a:r>
                      <a:endParaRPr sz="1600" u="none" strike="noStrike" cap="none" dirty="0"/>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Delete </a:t>
                      </a:r>
                      <a:r>
                        <a:rPr lang="en-US" sz="1600" b="1" u="none" strike="noStrike" cap="none"/>
                        <a:t>n</a:t>
                      </a:r>
                      <a:r>
                        <a:rPr lang="en-US" sz="1600" u="none" strike="noStrike" cap="none"/>
                        <a:t> chars at cursor </a:t>
                      </a:r>
                      <a:endParaRPr/>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6242547"/>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n</a:t>
                      </a:r>
                      <a:r>
                        <a:rPr lang="en-US" sz="1600" u="none" strike="noStrike" cap="none" dirty="0"/>
                        <a:t> @</a:t>
                      </a:r>
                      <a:endParaRPr sz="1600" u="none" strike="noStrike" cap="none" dirty="0"/>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Insert </a:t>
                      </a:r>
                      <a:r>
                        <a:rPr lang="en-US" sz="1600" b="1" u="none" strike="noStrike" cap="none"/>
                        <a:t>n</a:t>
                      </a:r>
                      <a:r>
                        <a:rPr lang="en-US" sz="1600" u="none" strike="noStrike" cap="none"/>
                        <a:t> chars at cursor</a:t>
                      </a:r>
                      <a:endParaRPr/>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3678881"/>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a:t>
                      </a:r>
                      <a:r>
                        <a:rPr lang="en-US" sz="1600" b="1" u="none" strike="noStrike" cap="none" dirty="0"/>
                        <a:t>n</a:t>
                      </a:r>
                      <a:r>
                        <a:rPr lang="en-US" sz="100" u="none" strike="noStrike" cap="none" dirty="0"/>
                        <a:t> </a:t>
                      </a:r>
                      <a:r>
                        <a:rPr lang="en-US" sz="1600" u="none" strike="noStrike" cap="none" dirty="0"/>
                        <a:t>m</a:t>
                      </a:r>
                      <a:endParaRPr sz="1600" u="none" strike="noStrike" cap="none" dirty="0"/>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Enable rendition </a:t>
                      </a:r>
                      <a:r>
                        <a:rPr lang="en-US" sz="1600" b="1" u="none" strike="noStrike" cap="none" dirty="0"/>
                        <a:t>n</a:t>
                      </a:r>
                      <a:r>
                        <a:rPr lang="en-US" sz="1600" u="none" strike="noStrike" cap="none" dirty="0"/>
                        <a:t> (0=normal, 4=bold, 5=blinking, 7=reverse)</a:t>
                      </a:r>
                      <a:endParaRPr sz="1600" u="none" strike="noStrike" cap="none" dirty="0"/>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3877888"/>
                  </a:ext>
                </a:extLst>
              </a:tr>
              <a:tr h="370840">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50" baseline="0" dirty="0"/>
                        <a:t>E S </a:t>
                      </a:r>
                      <a:r>
                        <a:rPr lang="en-US" sz="1600" u="none" strike="noStrike" cap="none" dirty="0"/>
                        <a:t>C M</a:t>
                      </a:r>
                      <a:endParaRPr dirty="0"/>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Scroll the screen backward if the cursor is on the top line </a:t>
                      </a:r>
                      <a:endParaRPr dirty="0"/>
                    </a:p>
                  </a:txBody>
                  <a:tcPr marL="112702" marR="11270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281599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861717" y="5240690"/>
            <a:ext cx="8476600" cy="867348"/>
          </a:xfrm>
        </p:spPr>
        <p:txBody>
          <a:bodyPr wrap="square" lIns="0" tIns="18000" rIns="0" bIns="18000" anchor="ctr" anchorCtr="0">
            <a:spAutoFit/>
          </a:bodyPr>
          <a:lstStyle/>
          <a:p>
            <a:pPr marL="0" indent="0">
              <a:spcBef>
                <a:spcPts val="600"/>
              </a:spcBef>
              <a:buNone/>
            </a:pPr>
            <a:r>
              <a:rPr lang="en-US" sz="1800" dirty="0"/>
              <a:t>Figure 5.32 The </a:t>
            </a:r>
            <a:r>
              <a:rPr lang="en-US" sz="1800" spc="-250" dirty="0"/>
              <a:t>A N S </a:t>
            </a:r>
            <a:r>
              <a:rPr lang="en-US" sz="1800" dirty="0"/>
              <a:t>I escape sequences accepted by the terminal driver on output. </a:t>
            </a:r>
            <a:r>
              <a:rPr lang="en-US" sz="1800" spc="-250" dirty="0"/>
              <a:t>E S </a:t>
            </a:r>
            <a:r>
              <a:rPr lang="en-US" sz="1800" dirty="0"/>
              <a:t>C denotes the </a:t>
            </a:r>
            <a:r>
              <a:rPr lang="en-US" sz="1800" spc="-250" dirty="0"/>
              <a:t>A S C I </a:t>
            </a:r>
            <a:r>
              <a:rPr lang="en-US" sz="1800" dirty="0" err="1"/>
              <a:t>I</a:t>
            </a:r>
            <a:r>
              <a:rPr lang="en-US" sz="1800" dirty="0"/>
              <a:t> escape character (0x1B), and n, m, and s are optional numeric parameters.</a:t>
            </a:r>
          </a:p>
        </p:txBody>
      </p:sp>
    </p:spTree>
    <p:extLst>
      <p:ext uri="{BB962C8B-B14F-4D97-AF65-F5344CB8AC3E}">
        <p14:creationId xmlns:p14="http://schemas.microsoft.com/office/powerpoint/2010/main" val="20598360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2878"/>
            <a:ext cx="11153086" cy="559572"/>
          </a:xfrm>
        </p:spPr>
        <p:txBody>
          <a:bodyPr wrap="square" lIns="0" tIns="18000" rIns="0" bIns="18000" anchor="ctr" anchorCtr="0">
            <a:spAutoFit/>
          </a:bodyPr>
          <a:lstStyle/>
          <a:p>
            <a:r>
              <a:rPr lang="en-US" sz="3400" dirty="0"/>
              <a:t>The X Window System (1)</a:t>
            </a:r>
          </a:p>
        </p:txBody>
      </p:sp>
      <p:pic>
        <p:nvPicPr>
          <p:cNvPr id="7" name="Picture 6" descr="The figure illustrates the clients and servers in the M I T X window System.&#10;Long description is available in notes, press F6">
            <a:extLst>
              <a:ext uri="{FF2B5EF4-FFF2-40B4-BE49-F238E27FC236}">
                <a16:creationId xmlns:a16="http://schemas.microsoft.com/office/drawing/2014/main" id="{A20EF514-7F7E-9495-F01D-3BEB4E1FD962}"/>
              </a:ext>
            </a:extLst>
          </p:cNvPr>
          <p:cNvPicPr>
            <a:picLocks noChangeAspect="1"/>
          </p:cNvPicPr>
          <p:nvPr/>
        </p:nvPicPr>
        <p:blipFill>
          <a:blip r:embed="rId3"/>
          <a:stretch>
            <a:fillRect/>
          </a:stretch>
        </p:blipFill>
        <p:spPr>
          <a:xfrm>
            <a:off x="2288751" y="1314409"/>
            <a:ext cx="7614501" cy="427595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869424" y="5989817"/>
            <a:ext cx="6459249" cy="313350"/>
          </a:xfrm>
        </p:spPr>
        <p:txBody>
          <a:bodyPr wrap="square" lIns="0" tIns="18000" rIns="0" bIns="18000" anchor="ctr" anchorCtr="0">
            <a:spAutoFit/>
          </a:bodyPr>
          <a:lstStyle/>
          <a:p>
            <a:pPr marL="0" indent="0">
              <a:spcBef>
                <a:spcPts val="600"/>
              </a:spcBef>
              <a:buNone/>
            </a:pPr>
            <a:r>
              <a:rPr lang="en-US" sz="1800" dirty="0"/>
              <a:t>Figure 5.33 Clients and servers in the M.I.T. X Window System.</a:t>
            </a:r>
          </a:p>
        </p:txBody>
      </p:sp>
    </p:spTree>
    <p:extLst>
      <p:ext uri="{BB962C8B-B14F-4D97-AF65-F5344CB8AC3E}">
        <p14:creationId xmlns:p14="http://schemas.microsoft.com/office/powerpoint/2010/main" val="33356886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62638"/>
            <a:ext cx="11153087" cy="559572"/>
          </a:xfrm>
        </p:spPr>
        <p:txBody>
          <a:bodyPr wrap="square" lIns="0" tIns="18000" rIns="0" bIns="18000" anchor="ctr" anchorCtr="0">
            <a:spAutoFit/>
          </a:bodyPr>
          <a:lstStyle/>
          <a:p>
            <a:r>
              <a:rPr lang="en-US" sz="3400" dirty="0"/>
              <a:t>The X Window System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31601" y="1063517"/>
            <a:ext cx="11144461" cy="467239"/>
          </a:xfrm>
        </p:spPr>
        <p:txBody>
          <a:bodyPr wrap="square" lIns="0" tIns="18000" rIns="0" bIns="18000" anchor="ctr" anchorCtr="0">
            <a:spAutoFit/>
          </a:bodyPr>
          <a:lstStyle/>
          <a:p>
            <a:pPr marL="0" indent="0">
              <a:spcBef>
                <a:spcPts val="600"/>
              </a:spcBef>
              <a:buNone/>
            </a:pPr>
            <a:r>
              <a:rPr lang="en-US" sz="2800" dirty="0"/>
              <a:t>Types of messages between client and server:</a:t>
            </a:r>
          </a:p>
        </p:txBody>
      </p:sp>
      <p:sp>
        <p:nvSpPr>
          <p:cNvPr id="3" name="Content Placeholder 2">
            <a:extLst>
              <a:ext uri="{FF2B5EF4-FFF2-40B4-BE49-F238E27FC236}">
                <a16:creationId xmlns:a16="http://schemas.microsoft.com/office/drawing/2014/main" id="{50801176-9E8E-71EF-2CD2-179A03354277}"/>
              </a:ext>
            </a:extLst>
          </p:cNvPr>
          <p:cNvSpPr>
            <a:spLocks noGrp="1"/>
          </p:cNvSpPr>
          <p:nvPr>
            <p:ph sz="quarter" idx="14"/>
          </p:nvPr>
        </p:nvSpPr>
        <p:spPr>
          <a:xfrm>
            <a:off x="522975" y="1708035"/>
            <a:ext cx="11153087" cy="1990733"/>
          </a:xfrm>
        </p:spPr>
        <p:txBody>
          <a:bodyPr wrap="square" lIns="0" tIns="18000" rIns="0" bIns="18000" anchor="ctr" anchorCtr="0">
            <a:spAutoFit/>
          </a:bodyPr>
          <a:lstStyle/>
          <a:p>
            <a:pPr marL="944118" lvl="1" indent="-457200">
              <a:buFont typeface="+mj-lt"/>
              <a:buAutoNum type="arabicPeriod"/>
            </a:pPr>
            <a:r>
              <a:rPr lang="en-US" sz="2800" dirty="0"/>
              <a:t>Drawing commands from program to workstation.</a:t>
            </a:r>
          </a:p>
          <a:p>
            <a:pPr marL="944118" lvl="1" indent="-457200">
              <a:buFont typeface="+mj-lt"/>
              <a:buAutoNum type="arabicPeriod"/>
            </a:pPr>
            <a:r>
              <a:rPr lang="en-US" sz="2800" dirty="0"/>
              <a:t>Replies by workstation to program queries.</a:t>
            </a:r>
          </a:p>
          <a:p>
            <a:pPr marL="944118" lvl="1" indent="-457200">
              <a:buFont typeface="+mj-lt"/>
              <a:buAutoNum type="arabicPeriod"/>
            </a:pPr>
            <a:r>
              <a:rPr lang="en-US" sz="2800" dirty="0"/>
              <a:t>Keyboard, mouse, and other event announcements.</a:t>
            </a:r>
          </a:p>
          <a:p>
            <a:pPr marL="944118" lvl="1" indent="-457200">
              <a:buFont typeface="+mj-lt"/>
              <a:buAutoNum type="arabicPeriod"/>
            </a:pPr>
            <a:r>
              <a:rPr lang="en-US" sz="2800" dirty="0"/>
              <a:t>Error messages.</a:t>
            </a:r>
          </a:p>
        </p:txBody>
      </p:sp>
    </p:spTree>
    <p:extLst>
      <p:ext uri="{BB962C8B-B14F-4D97-AF65-F5344CB8AC3E}">
        <p14:creationId xmlns:p14="http://schemas.microsoft.com/office/powerpoint/2010/main" val="26152378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2878"/>
            <a:ext cx="11153086" cy="559572"/>
          </a:xfrm>
        </p:spPr>
        <p:txBody>
          <a:bodyPr wrap="square" lIns="0" tIns="18000" rIns="0" bIns="18000" anchor="ctr" anchorCtr="0">
            <a:spAutoFit/>
          </a:bodyPr>
          <a:lstStyle/>
          <a:p>
            <a:r>
              <a:rPr lang="en-US" sz="3400" dirty="0"/>
              <a:t>The X Window System (3)</a:t>
            </a:r>
          </a:p>
        </p:txBody>
      </p:sp>
      <p:pic>
        <p:nvPicPr>
          <p:cNvPr id="4" name="Picture 3" descr="A code to the window x system.&#10;Long description is available in notes, press F6">
            <a:extLst>
              <a:ext uri="{FF2B5EF4-FFF2-40B4-BE49-F238E27FC236}">
                <a16:creationId xmlns:a16="http://schemas.microsoft.com/office/drawing/2014/main" id="{FA80BC69-3F48-5F51-6AF1-E8E92971D14B}"/>
              </a:ext>
            </a:extLst>
          </p:cNvPr>
          <p:cNvPicPr>
            <a:picLocks noChangeAspect="1"/>
          </p:cNvPicPr>
          <p:nvPr/>
        </p:nvPicPr>
        <p:blipFill>
          <a:blip r:embed="rId3"/>
          <a:stretch>
            <a:fillRect/>
          </a:stretch>
        </p:blipFill>
        <p:spPr>
          <a:xfrm>
            <a:off x="2725584" y="1172080"/>
            <a:ext cx="6740834" cy="438067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30975" y="5877202"/>
            <a:ext cx="6136146" cy="313350"/>
          </a:xfrm>
        </p:spPr>
        <p:txBody>
          <a:bodyPr wrap="square" lIns="0" tIns="18000" rIns="0" bIns="18000" anchor="ctr" anchorCtr="0">
            <a:spAutoFit/>
          </a:bodyPr>
          <a:lstStyle/>
          <a:p>
            <a:pPr marL="0" indent="0">
              <a:spcBef>
                <a:spcPts val="600"/>
              </a:spcBef>
              <a:buNone/>
            </a:pPr>
            <a:r>
              <a:rPr lang="en-US" sz="1800" dirty="0"/>
              <a:t>Figure 5.34 A skeleton of an X Window application program.</a:t>
            </a:r>
          </a:p>
        </p:txBody>
      </p:sp>
    </p:spTree>
    <p:extLst>
      <p:ext uri="{BB962C8B-B14F-4D97-AF65-F5344CB8AC3E}">
        <p14:creationId xmlns:p14="http://schemas.microsoft.com/office/powerpoint/2010/main" val="189857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2878"/>
            <a:ext cx="11153086" cy="559572"/>
          </a:xfrm>
        </p:spPr>
        <p:txBody>
          <a:bodyPr wrap="square" lIns="0" tIns="18000" rIns="0" bIns="18000" anchor="ctr" anchorCtr="0">
            <a:spAutoFit/>
          </a:bodyPr>
          <a:lstStyle/>
          <a:p>
            <a:r>
              <a:rPr lang="en-US" sz="3400" dirty="0"/>
              <a:t>The X Window System (4)</a:t>
            </a:r>
          </a:p>
        </p:txBody>
      </p:sp>
      <p:pic>
        <p:nvPicPr>
          <p:cNvPr id="5" name="Picture 4" descr="A code to the window x system.&#10;Long description is available in notes, press F6">
            <a:extLst>
              <a:ext uri="{FF2B5EF4-FFF2-40B4-BE49-F238E27FC236}">
                <a16:creationId xmlns:a16="http://schemas.microsoft.com/office/drawing/2014/main" id="{DC6BE90B-531B-7B81-1209-946B32451C17}"/>
              </a:ext>
            </a:extLst>
          </p:cNvPr>
          <p:cNvPicPr>
            <a:picLocks noChangeAspect="1"/>
          </p:cNvPicPr>
          <p:nvPr/>
        </p:nvPicPr>
        <p:blipFill>
          <a:blip r:embed="rId3"/>
          <a:stretch>
            <a:fillRect/>
          </a:stretch>
        </p:blipFill>
        <p:spPr>
          <a:xfrm>
            <a:off x="1986763" y="1163732"/>
            <a:ext cx="8235725" cy="455887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43813" y="5991502"/>
            <a:ext cx="6110471" cy="313350"/>
          </a:xfrm>
        </p:spPr>
        <p:txBody>
          <a:bodyPr wrap="square" lIns="0" tIns="18000" rIns="0" bIns="18000" anchor="ctr" anchorCtr="0">
            <a:spAutoFit/>
          </a:bodyPr>
          <a:lstStyle/>
          <a:p>
            <a:pPr marL="0" indent="0">
              <a:spcBef>
                <a:spcPts val="600"/>
              </a:spcBef>
              <a:buNone/>
            </a:pPr>
            <a:r>
              <a:rPr lang="en-US" sz="1800" dirty="0"/>
              <a:t>Figure 5.34 A skeleton of an X Window application program.</a:t>
            </a:r>
          </a:p>
        </p:txBody>
      </p:sp>
    </p:spTree>
    <p:extLst>
      <p:ext uri="{BB962C8B-B14F-4D97-AF65-F5344CB8AC3E}">
        <p14:creationId xmlns:p14="http://schemas.microsoft.com/office/powerpoint/2010/main" val="823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32502" y="268101"/>
            <a:ext cx="11143561" cy="559572"/>
          </a:xfrm>
        </p:spPr>
        <p:txBody>
          <a:bodyPr wrap="square" lIns="0" tIns="18000" rIns="0" bIns="18000" anchor="ctr" anchorCtr="0">
            <a:spAutoFit/>
          </a:bodyPr>
          <a:lstStyle/>
          <a:p>
            <a:r>
              <a:rPr lang="en-US" sz="3400" dirty="0"/>
              <a:t>Graphical User Interfaces (1)</a:t>
            </a:r>
          </a:p>
        </p:txBody>
      </p:sp>
      <p:pic>
        <p:nvPicPr>
          <p:cNvPr id="4" name="Picture 3" descr="The figure illustrates a screenshot of a sample window on the authors’ machine on 1920 multiplied by a 1080 display.">
            <a:extLst>
              <a:ext uri="{FF2B5EF4-FFF2-40B4-BE49-F238E27FC236}">
                <a16:creationId xmlns:a16="http://schemas.microsoft.com/office/drawing/2014/main" id="{5E231534-2AD0-7DB3-8598-B0FD09404728}"/>
              </a:ext>
            </a:extLst>
          </p:cNvPr>
          <p:cNvPicPr>
            <a:picLocks noChangeAspect="1"/>
          </p:cNvPicPr>
          <p:nvPr/>
        </p:nvPicPr>
        <p:blipFill>
          <a:blip r:embed="rId2"/>
          <a:stretch>
            <a:fillRect/>
          </a:stretch>
        </p:blipFill>
        <p:spPr>
          <a:xfrm>
            <a:off x="2495249" y="1203579"/>
            <a:ext cx="7201505" cy="410274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494172" y="5779729"/>
            <a:ext cx="7200226" cy="313350"/>
          </a:xfrm>
        </p:spPr>
        <p:txBody>
          <a:bodyPr wrap="square" lIns="0" tIns="18000" rIns="0" bIns="18000" anchor="ctr" anchorCtr="0">
            <a:spAutoFit/>
          </a:bodyPr>
          <a:lstStyle/>
          <a:p>
            <a:pPr marL="0" indent="0">
              <a:spcBef>
                <a:spcPts val="600"/>
              </a:spcBef>
              <a:buNone/>
            </a:pPr>
            <a:r>
              <a:rPr lang="en-US" sz="1800" dirty="0"/>
              <a:t>Figure 5.35 A sample window located at (200, 100) on an </a:t>
            </a:r>
            <a:r>
              <a:rPr lang="en-US" sz="1800" spc="-250" dirty="0"/>
              <a:t>X G </a:t>
            </a:r>
            <a:r>
              <a:rPr lang="en-US" sz="1800" dirty="0"/>
              <a:t>A display.</a:t>
            </a:r>
          </a:p>
        </p:txBody>
      </p:sp>
    </p:spTree>
    <p:extLst>
      <p:ext uri="{BB962C8B-B14F-4D97-AF65-F5344CB8AC3E}">
        <p14:creationId xmlns:p14="http://schemas.microsoft.com/office/powerpoint/2010/main" val="3804364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8101"/>
            <a:ext cx="11153086" cy="559572"/>
          </a:xfrm>
        </p:spPr>
        <p:txBody>
          <a:bodyPr wrap="square" lIns="0" tIns="18000" rIns="0" bIns="18000" anchor="ctr" anchorCtr="0">
            <a:spAutoFit/>
          </a:bodyPr>
          <a:lstStyle/>
          <a:p>
            <a:r>
              <a:rPr lang="en-US" sz="3400" dirty="0"/>
              <a:t>Graphical User Interfaces (2)</a:t>
            </a:r>
          </a:p>
        </p:txBody>
      </p:sp>
      <p:pic>
        <p:nvPicPr>
          <p:cNvPr id="5" name="Picture 4" descr="A code of Graphical User Interfaces.&#10;Long description is available in notes, press F6">
            <a:extLst>
              <a:ext uri="{FF2B5EF4-FFF2-40B4-BE49-F238E27FC236}">
                <a16:creationId xmlns:a16="http://schemas.microsoft.com/office/drawing/2014/main" id="{DB5FB34E-B787-AFD7-6165-213F5AC26B43}"/>
              </a:ext>
            </a:extLst>
          </p:cNvPr>
          <p:cNvPicPr>
            <a:picLocks noChangeAspect="1"/>
          </p:cNvPicPr>
          <p:nvPr/>
        </p:nvPicPr>
        <p:blipFill>
          <a:blip r:embed="rId3"/>
          <a:stretch>
            <a:fillRect/>
          </a:stretch>
        </p:blipFill>
        <p:spPr>
          <a:xfrm>
            <a:off x="2361073" y="1077879"/>
            <a:ext cx="7469855" cy="468733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56365" y="5990139"/>
            <a:ext cx="5285367" cy="313350"/>
          </a:xfrm>
        </p:spPr>
        <p:txBody>
          <a:bodyPr wrap="square" lIns="0" tIns="18000" rIns="0" bIns="18000" anchor="ctr" anchorCtr="0">
            <a:spAutoFit/>
          </a:bodyPr>
          <a:lstStyle/>
          <a:p>
            <a:pPr marL="0" indent="0">
              <a:spcBef>
                <a:spcPts val="600"/>
              </a:spcBef>
              <a:buNone/>
            </a:pPr>
            <a:r>
              <a:rPr lang="en-US" sz="1800" dirty="0"/>
              <a:t>Figure 5.36 A skeleton of a Windows main program.</a:t>
            </a:r>
          </a:p>
        </p:txBody>
      </p:sp>
    </p:spTree>
    <p:extLst>
      <p:ext uri="{BB962C8B-B14F-4D97-AF65-F5344CB8AC3E}">
        <p14:creationId xmlns:p14="http://schemas.microsoft.com/office/powerpoint/2010/main" val="176719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62634"/>
            <a:ext cx="11153087" cy="559572"/>
          </a:xfrm>
        </p:spPr>
        <p:txBody>
          <a:bodyPr wrap="square" lIns="0" tIns="18000" rIns="0" bIns="18000" anchor="ctr" anchorCtr="0">
            <a:spAutoFit/>
          </a:bodyPr>
          <a:lstStyle/>
          <a:p>
            <a:r>
              <a:rPr lang="en-US" sz="3400" noProof="0" dirty="0"/>
              <a:t>Example: </a:t>
            </a:r>
            <a:r>
              <a:rPr lang="en-US" sz="3400" spc="-500" dirty="0"/>
              <a:t>U S </a:t>
            </a:r>
            <a:r>
              <a:rPr lang="en-US" sz="3400" noProof="0" dirty="0"/>
              <a:t>B</a:t>
            </a:r>
            <a:endParaRPr lang="en-US" sz="2600" noProof="0" dirty="0"/>
          </a:p>
        </p:txBody>
      </p:sp>
      <p:pic>
        <p:nvPicPr>
          <p:cNvPr id="10" name="Picture 9" descr="A two-part illustration of U S B standard A and U S B standard B.&#10;Long description 1 is available in notes, press F6">
            <a:extLst>
              <a:ext uri="{FF2B5EF4-FFF2-40B4-BE49-F238E27FC236}">
                <a16:creationId xmlns:a16="http://schemas.microsoft.com/office/drawing/2014/main" id="{014ADAA4-6E93-A3A9-109F-9D43F75D9F8C}"/>
              </a:ext>
            </a:extLst>
          </p:cNvPr>
          <p:cNvPicPr>
            <a:picLocks noChangeAspect="1"/>
          </p:cNvPicPr>
          <p:nvPr/>
        </p:nvPicPr>
        <p:blipFill>
          <a:blip r:embed="rId3"/>
          <a:stretch>
            <a:fillRect/>
          </a:stretch>
        </p:blipFill>
        <p:spPr>
          <a:xfrm>
            <a:off x="525355" y="1057307"/>
            <a:ext cx="3562850" cy="2032725"/>
          </a:xfrm>
          <a:prstGeom prst="rect">
            <a:avLst/>
          </a:prstGeom>
        </p:spPr>
      </p:pic>
      <p:graphicFrame>
        <p:nvGraphicFramePr>
          <p:cNvPr id="12" name="Table 13">
            <a:extLst>
              <a:ext uri="{FF2B5EF4-FFF2-40B4-BE49-F238E27FC236}">
                <a16:creationId xmlns:a16="http://schemas.microsoft.com/office/drawing/2014/main" id="{1A02A506-4D46-D8F1-5790-7C9104BD63CE}"/>
              </a:ext>
            </a:extLst>
          </p:cNvPr>
          <p:cNvGraphicFramePr>
            <a:graphicFrameLocks noGrp="1"/>
          </p:cNvGraphicFramePr>
          <p:nvPr>
            <p:extLst>
              <p:ext uri="{D42A27DB-BD31-4B8C-83A1-F6EECF244321}">
                <p14:modId xmlns:p14="http://schemas.microsoft.com/office/powerpoint/2010/main" val="1403804703"/>
              </p:ext>
            </p:extLst>
          </p:nvPr>
        </p:nvGraphicFramePr>
        <p:xfrm>
          <a:off x="4529550" y="1356570"/>
          <a:ext cx="3101286" cy="1623268"/>
        </p:xfrm>
        <a:graphic>
          <a:graphicData uri="http://schemas.openxmlformats.org/drawingml/2006/table">
            <a:tbl>
              <a:tblPr firstRow="1" bandRow="1">
                <a:tableStyleId>{40F9630F-82C1-40B7-BC3A-925EFCFF5E92}</a:tableStyleId>
              </a:tblPr>
              <a:tblGrid>
                <a:gridCol w="508255">
                  <a:extLst>
                    <a:ext uri="{9D8B030D-6E8A-4147-A177-3AD203B41FA5}">
                      <a16:colId xmlns:a16="http://schemas.microsoft.com/office/drawing/2014/main" val="3828377100"/>
                    </a:ext>
                  </a:extLst>
                </a:gridCol>
                <a:gridCol w="634289">
                  <a:extLst>
                    <a:ext uri="{9D8B030D-6E8A-4147-A177-3AD203B41FA5}">
                      <a16:colId xmlns:a16="http://schemas.microsoft.com/office/drawing/2014/main" val="658021492"/>
                    </a:ext>
                  </a:extLst>
                </a:gridCol>
                <a:gridCol w="669237">
                  <a:extLst>
                    <a:ext uri="{9D8B030D-6E8A-4147-A177-3AD203B41FA5}">
                      <a16:colId xmlns:a16="http://schemas.microsoft.com/office/drawing/2014/main" val="3010201026"/>
                    </a:ext>
                  </a:extLst>
                </a:gridCol>
                <a:gridCol w="1289505">
                  <a:extLst>
                    <a:ext uri="{9D8B030D-6E8A-4147-A177-3AD203B41FA5}">
                      <a16:colId xmlns:a16="http://schemas.microsoft.com/office/drawing/2014/main" val="3677720458"/>
                    </a:ext>
                  </a:extLst>
                </a:gridCol>
              </a:tblGrid>
              <a:tr h="419966">
                <a:tc>
                  <a:txBody>
                    <a:bodyPr/>
                    <a:lstStyle/>
                    <a:p>
                      <a:r>
                        <a:rPr lang="en-US" sz="1200" dirty="0">
                          <a:solidFill>
                            <a:schemeClr val="tx1"/>
                          </a:solidFill>
                        </a:rPr>
                        <a:t>Pin</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Name</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Cable color</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Description</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361992"/>
                  </a:ext>
                </a:extLst>
              </a:tr>
              <a:tr h="290977">
                <a:tc>
                  <a:txBody>
                    <a:bodyPr/>
                    <a:lstStyle/>
                    <a:p>
                      <a:r>
                        <a:rPr lang="en-US" sz="1200" dirty="0"/>
                        <a:t>1</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spc="-150" baseline="0" dirty="0"/>
                        <a:t>V C </a:t>
                      </a:r>
                      <a:r>
                        <a:rPr lang="en-US" sz="1200" dirty="0"/>
                        <a:t>C</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Red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+5 </a:t>
                      </a:r>
                      <a:r>
                        <a:rPr lang="en-US" sz="1200" spc="-150" baseline="0" dirty="0"/>
                        <a:t>V D </a:t>
                      </a:r>
                      <a:r>
                        <a:rPr lang="en-US" sz="1200" dirty="0"/>
                        <a:t>C</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765874"/>
                  </a:ext>
                </a:extLst>
              </a:tr>
              <a:tr h="290977">
                <a:tc>
                  <a:txBody>
                    <a:bodyPr/>
                    <a:lstStyle/>
                    <a:p>
                      <a:r>
                        <a:rPr lang="en-US" sz="1200" dirty="0"/>
                        <a:t>0</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White</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Data -</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2904103"/>
                  </a:ext>
                </a:extLst>
              </a:tr>
              <a:tr h="290977">
                <a:tc>
                  <a:txBody>
                    <a:bodyPr/>
                    <a:lstStyle/>
                    <a:p>
                      <a:r>
                        <a:rPr lang="en-US" sz="1200" dirty="0"/>
                        <a:t>3</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Green</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Data +</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8205785"/>
                  </a:ext>
                </a:extLst>
              </a:tr>
              <a:tr h="290977">
                <a:tc>
                  <a:txBody>
                    <a:bodyPr/>
                    <a:lstStyle/>
                    <a:p>
                      <a:r>
                        <a:rPr lang="en-US" sz="1200" dirty="0"/>
                        <a:t>4</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spc="-150" baseline="0" dirty="0"/>
                        <a:t>G N </a:t>
                      </a:r>
                      <a:r>
                        <a:rPr lang="en-US" sz="1200" dirty="0"/>
                        <a:t>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Black</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t>Ground</a:t>
                      </a:r>
                    </a:p>
                  </a:txBody>
                  <a:tcPr marL="108900" marR="108900" marT="46800" marB="46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828654"/>
                  </a:ext>
                </a:extLst>
              </a:tr>
            </a:tbl>
          </a:graphicData>
        </a:graphic>
      </p:graphicFrame>
      <p:pic>
        <p:nvPicPr>
          <p:cNvPr id="13" name="Picture 12" descr="An illustration of different types of U S B .&#10;Long description 2 is available in notes, press F6">
            <a:extLst>
              <a:ext uri="{FF2B5EF4-FFF2-40B4-BE49-F238E27FC236}">
                <a16:creationId xmlns:a16="http://schemas.microsoft.com/office/drawing/2014/main" id="{27AF90B2-E890-CA33-A7BD-75A3F31B0241}"/>
              </a:ext>
            </a:extLst>
          </p:cNvPr>
          <p:cNvPicPr>
            <a:picLocks noChangeAspect="1"/>
          </p:cNvPicPr>
          <p:nvPr/>
        </p:nvPicPr>
        <p:blipFill>
          <a:blip r:embed="rId4"/>
          <a:stretch>
            <a:fillRect/>
          </a:stretch>
        </p:blipFill>
        <p:spPr>
          <a:xfrm>
            <a:off x="7759969" y="1544915"/>
            <a:ext cx="3922264" cy="1034611"/>
          </a:xfrm>
          <a:prstGeom prst="rect">
            <a:avLst/>
          </a:prstGeom>
        </p:spPr>
      </p:pic>
      <p:pic>
        <p:nvPicPr>
          <p:cNvPr id="14" name="Picture 13" descr="An illustration of the U S B signal on the electrical level.&#10;Long description 3 is available in notes, press F6">
            <a:extLst>
              <a:ext uri="{FF2B5EF4-FFF2-40B4-BE49-F238E27FC236}">
                <a16:creationId xmlns:a16="http://schemas.microsoft.com/office/drawing/2014/main" id="{5E4AFEB4-9F6A-2132-E89E-670006C04F2B}"/>
              </a:ext>
            </a:extLst>
          </p:cNvPr>
          <p:cNvPicPr>
            <a:picLocks noChangeAspect="1"/>
          </p:cNvPicPr>
          <p:nvPr/>
        </p:nvPicPr>
        <p:blipFill>
          <a:blip r:embed="rId5"/>
          <a:stretch>
            <a:fillRect/>
          </a:stretch>
        </p:blipFill>
        <p:spPr>
          <a:xfrm>
            <a:off x="2698567" y="3324770"/>
            <a:ext cx="6794869" cy="2548076"/>
          </a:xfrm>
          <a:prstGeom prst="rect">
            <a:avLst/>
          </a:prstGeom>
        </p:spPr>
      </p:pic>
      <p:sp>
        <p:nvSpPr>
          <p:cNvPr id="4" name="Content Placeholder 3">
            <a:extLst>
              <a:ext uri="{FF2B5EF4-FFF2-40B4-BE49-F238E27FC236}">
                <a16:creationId xmlns:a16="http://schemas.microsoft.com/office/drawing/2014/main" id="{FD8B5FC5-DC03-5930-D821-DA70075B810C}"/>
              </a:ext>
            </a:extLst>
          </p:cNvPr>
          <p:cNvSpPr>
            <a:spLocks noGrp="1"/>
          </p:cNvSpPr>
          <p:nvPr>
            <p:ph sz="quarter" idx="15"/>
          </p:nvPr>
        </p:nvSpPr>
        <p:spPr>
          <a:xfrm>
            <a:off x="2808558" y="5992448"/>
            <a:ext cx="1125087" cy="221018"/>
          </a:xfrm>
        </p:spPr>
        <p:txBody>
          <a:bodyPr wrap="square" lIns="0" tIns="18000" rIns="0" bIns="18000" anchor="ctr" anchorCtr="0">
            <a:spAutoFit/>
          </a:bodyPr>
          <a:lstStyle/>
          <a:p>
            <a:pPr marL="0" indent="0">
              <a:spcBef>
                <a:spcPts val="600"/>
              </a:spcBef>
              <a:buNone/>
            </a:pPr>
            <a:r>
              <a:rPr lang="en-US" sz="1200" dirty="0">
                <a:effectLst/>
                <a:latin typeface="Arial" panose="020B0604020202020204" pitchFamily="34" charset="0"/>
                <a:ea typeface="Calibri" panose="020F0502020204030204" pitchFamily="34" charset="0"/>
                <a:cs typeface="Arial" panose="020B0604020202020204" pitchFamily="34" charset="0"/>
              </a:rPr>
              <a:t>Petteri </a:t>
            </a:r>
            <a:r>
              <a:rPr lang="en-US" sz="1200" dirty="0" err="1">
                <a:effectLst/>
                <a:latin typeface="Arial" panose="020B0604020202020204" pitchFamily="34" charset="0"/>
                <a:ea typeface="Calibri" panose="020F0502020204030204" pitchFamily="34" charset="0"/>
                <a:cs typeface="Arial" panose="020B0604020202020204" pitchFamily="34" charset="0"/>
              </a:rPr>
              <a:t>Aimonen</a:t>
            </a:r>
            <a:r>
              <a:rPr lang="en-US" sz="1200" dirty="0">
                <a:effectLst/>
                <a:latin typeface="Arial" panose="020B0604020202020204" pitchFamily="34" charset="0"/>
                <a:ea typeface="Calibri" panose="020F050202020403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2849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8101"/>
            <a:ext cx="11153086" cy="559572"/>
          </a:xfrm>
        </p:spPr>
        <p:txBody>
          <a:bodyPr wrap="square" lIns="0" tIns="18000" rIns="0" bIns="18000" anchor="ctr" anchorCtr="0">
            <a:spAutoFit/>
          </a:bodyPr>
          <a:lstStyle/>
          <a:p>
            <a:r>
              <a:rPr lang="en-US" sz="3400" dirty="0"/>
              <a:t>Graphical User Interfaces (3)</a:t>
            </a:r>
          </a:p>
        </p:txBody>
      </p:sp>
      <p:pic>
        <p:nvPicPr>
          <p:cNvPr id="4" name="Picture 3" descr="A code of Graphical User Interfaces.&#10;Long description is available in notes, press F6">
            <a:extLst>
              <a:ext uri="{FF2B5EF4-FFF2-40B4-BE49-F238E27FC236}">
                <a16:creationId xmlns:a16="http://schemas.microsoft.com/office/drawing/2014/main" id="{E0CC658B-E8D2-7428-E985-BA7A59EFE068}"/>
              </a:ext>
            </a:extLst>
          </p:cNvPr>
          <p:cNvPicPr>
            <a:picLocks noChangeAspect="1"/>
          </p:cNvPicPr>
          <p:nvPr/>
        </p:nvPicPr>
        <p:blipFill>
          <a:blip r:embed="rId3"/>
          <a:stretch>
            <a:fillRect/>
          </a:stretch>
        </p:blipFill>
        <p:spPr>
          <a:xfrm>
            <a:off x="2229435" y="1068394"/>
            <a:ext cx="7733131" cy="469091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56365" y="5990139"/>
            <a:ext cx="5285367" cy="313350"/>
          </a:xfrm>
        </p:spPr>
        <p:txBody>
          <a:bodyPr wrap="square" lIns="0" tIns="18000" rIns="0" bIns="18000" anchor="ctr" anchorCtr="0">
            <a:spAutoFit/>
          </a:bodyPr>
          <a:lstStyle/>
          <a:p>
            <a:pPr marL="0" indent="0">
              <a:spcBef>
                <a:spcPts val="600"/>
              </a:spcBef>
              <a:buNone/>
            </a:pPr>
            <a:r>
              <a:rPr lang="en-US" sz="1800" dirty="0"/>
              <a:t>Figure 5.36 A skeleton of a Windows main program.</a:t>
            </a:r>
          </a:p>
        </p:txBody>
      </p:sp>
    </p:spTree>
    <p:extLst>
      <p:ext uri="{BB962C8B-B14F-4D97-AF65-F5344CB8AC3E}">
        <p14:creationId xmlns:p14="http://schemas.microsoft.com/office/powerpoint/2010/main" val="2580376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8101"/>
            <a:ext cx="11153086" cy="559572"/>
          </a:xfrm>
        </p:spPr>
        <p:txBody>
          <a:bodyPr wrap="square" lIns="0" tIns="18000" rIns="0" bIns="18000" anchor="ctr" anchorCtr="0">
            <a:spAutoFit/>
          </a:bodyPr>
          <a:lstStyle/>
          <a:p>
            <a:r>
              <a:rPr lang="en-US" sz="3400" dirty="0"/>
              <a:t>Graphical User Interfaces (4)</a:t>
            </a:r>
          </a:p>
        </p:txBody>
      </p:sp>
      <p:pic>
        <p:nvPicPr>
          <p:cNvPr id="4" name="Picture 3" descr="The figure illustrates a rectangle drawn using Rectangle. Each box represents one pixel.&#10;Long description is available in notes, press F6">
            <a:extLst>
              <a:ext uri="{FF2B5EF4-FFF2-40B4-BE49-F238E27FC236}">
                <a16:creationId xmlns:a16="http://schemas.microsoft.com/office/drawing/2014/main" id="{E0CC658B-E8D2-7428-E985-BA7A59EFE068}"/>
              </a:ext>
            </a:extLst>
          </p:cNvPr>
          <p:cNvPicPr>
            <a:picLocks noChangeAspect="1"/>
          </p:cNvPicPr>
          <p:nvPr/>
        </p:nvPicPr>
        <p:blipFill>
          <a:blip r:embed="rId3"/>
          <a:srcRect/>
          <a:stretch/>
        </p:blipFill>
        <p:spPr>
          <a:xfrm>
            <a:off x="3702269" y="1067994"/>
            <a:ext cx="4804712" cy="428908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517362" y="5779730"/>
            <a:ext cx="9166188" cy="313350"/>
          </a:xfrm>
        </p:spPr>
        <p:txBody>
          <a:bodyPr wrap="square" lIns="0" tIns="18000" rIns="0" bIns="18000" anchor="ctr" anchorCtr="0">
            <a:spAutoFit/>
          </a:bodyPr>
          <a:lstStyle/>
          <a:p>
            <a:pPr marL="0" indent="0">
              <a:spcBef>
                <a:spcPts val="600"/>
              </a:spcBef>
              <a:buNone/>
            </a:pPr>
            <a:r>
              <a:rPr lang="en-US" sz="1800" dirty="0"/>
              <a:t>Figure 5.37 An example rectangle drawn using </a:t>
            </a:r>
            <a:r>
              <a:rPr lang="en-US" sz="1800" b="1" dirty="0"/>
              <a:t>Rectangle</a:t>
            </a:r>
            <a:r>
              <a:rPr lang="en-US" sz="1800" dirty="0"/>
              <a:t>. Each box represents one pixel.</a:t>
            </a:r>
          </a:p>
        </p:txBody>
      </p:sp>
    </p:spTree>
    <p:extLst>
      <p:ext uri="{BB962C8B-B14F-4D97-AF65-F5344CB8AC3E}">
        <p14:creationId xmlns:p14="http://schemas.microsoft.com/office/powerpoint/2010/main" val="3028291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8101"/>
            <a:ext cx="11153086" cy="559572"/>
          </a:xfrm>
        </p:spPr>
        <p:txBody>
          <a:bodyPr wrap="square" lIns="0" tIns="18000" rIns="0" bIns="18000" anchor="ctr" anchorCtr="0">
            <a:spAutoFit/>
          </a:bodyPr>
          <a:lstStyle/>
          <a:p>
            <a:r>
              <a:rPr lang="en-US" sz="3400" dirty="0"/>
              <a:t>Bitmaps</a:t>
            </a:r>
          </a:p>
        </p:txBody>
      </p:sp>
      <p:pic>
        <p:nvPicPr>
          <p:cNvPr id="4" name="Picture 3" descr="The figure contains two parts labeled a and b showing the copying of bitmaps using BitBlt.&#10;Long description is available in notes, press F6">
            <a:extLst>
              <a:ext uri="{FF2B5EF4-FFF2-40B4-BE49-F238E27FC236}">
                <a16:creationId xmlns:a16="http://schemas.microsoft.com/office/drawing/2014/main" id="{E0CC658B-E8D2-7428-E985-BA7A59EFE068}"/>
              </a:ext>
            </a:extLst>
          </p:cNvPr>
          <p:cNvPicPr>
            <a:picLocks noChangeAspect="1"/>
          </p:cNvPicPr>
          <p:nvPr/>
        </p:nvPicPr>
        <p:blipFill>
          <a:blip r:embed="rId3"/>
          <a:srcRect/>
          <a:stretch/>
        </p:blipFill>
        <p:spPr>
          <a:xfrm>
            <a:off x="1416824" y="1138110"/>
            <a:ext cx="9358352" cy="400601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951375" y="5684479"/>
            <a:ext cx="6295987" cy="313350"/>
          </a:xfrm>
        </p:spPr>
        <p:txBody>
          <a:bodyPr wrap="square" lIns="0" tIns="18000" rIns="0" bIns="18000" anchor="ctr" anchorCtr="0">
            <a:spAutoFit/>
          </a:bodyPr>
          <a:lstStyle/>
          <a:p>
            <a:pPr marL="0" indent="0">
              <a:spcBef>
                <a:spcPts val="600"/>
              </a:spcBef>
              <a:buNone/>
            </a:pPr>
            <a:r>
              <a:rPr lang="en-US" sz="1800" dirty="0"/>
              <a:t>Figure 5.38 Copying bitmaps using BitBlt. (a) Before. (b) After.</a:t>
            </a:r>
          </a:p>
        </p:txBody>
      </p:sp>
    </p:spTree>
    <p:extLst>
      <p:ext uri="{BB962C8B-B14F-4D97-AF65-F5344CB8AC3E}">
        <p14:creationId xmlns:p14="http://schemas.microsoft.com/office/powerpoint/2010/main" val="39823942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8101"/>
            <a:ext cx="11153086" cy="559572"/>
          </a:xfrm>
        </p:spPr>
        <p:txBody>
          <a:bodyPr wrap="square" lIns="0" tIns="18000" rIns="0" bIns="18000" anchor="ctr" anchorCtr="0">
            <a:spAutoFit/>
          </a:bodyPr>
          <a:lstStyle/>
          <a:p>
            <a:r>
              <a:rPr lang="en-US" sz="3400" dirty="0"/>
              <a:t>Fonts</a:t>
            </a:r>
          </a:p>
        </p:txBody>
      </p:sp>
      <p:pic>
        <p:nvPicPr>
          <p:cNvPr id="4" name="Picture 3" descr="The figure illustrates three sets of alphabets labeled a b c d e f g h written in three different sizes (from smaller to bigger).">
            <a:extLst>
              <a:ext uri="{FF2B5EF4-FFF2-40B4-BE49-F238E27FC236}">
                <a16:creationId xmlns:a16="http://schemas.microsoft.com/office/drawing/2014/main" id="{E0CC658B-E8D2-7428-E985-BA7A59EFE068}"/>
              </a:ext>
            </a:extLst>
          </p:cNvPr>
          <p:cNvPicPr>
            <a:picLocks noChangeAspect="1"/>
          </p:cNvPicPr>
          <p:nvPr/>
        </p:nvPicPr>
        <p:blipFill>
          <a:blip r:embed="rId2"/>
          <a:srcRect/>
          <a:stretch/>
        </p:blipFill>
        <p:spPr>
          <a:xfrm>
            <a:off x="2823289" y="1065109"/>
            <a:ext cx="6545423" cy="412740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402213" y="5779730"/>
            <a:ext cx="7393671" cy="313350"/>
          </a:xfrm>
        </p:spPr>
        <p:txBody>
          <a:bodyPr wrap="square" lIns="0" tIns="18000" rIns="0" bIns="18000" anchor="ctr" anchorCtr="0">
            <a:spAutoFit/>
          </a:bodyPr>
          <a:lstStyle/>
          <a:p>
            <a:pPr marL="0" indent="0">
              <a:spcBef>
                <a:spcPts val="600"/>
              </a:spcBef>
              <a:buNone/>
            </a:pPr>
            <a:r>
              <a:rPr lang="en-US" sz="1800" dirty="0"/>
              <a:t>Figure 5.39 Some examples of character outlines at different point sizes.</a:t>
            </a:r>
          </a:p>
        </p:txBody>
      </p:sp>
    </p:spTree>
    <p:extLst>
      <p:ext uri="{BB962C8B-B14F-4D97-AF65-F5344CB8AC3E}">
        <p14:creationId xmlns:p14="http://schemas.microsoft.com/office/powerpoint/2010/main" val="205700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68101"/>
            <a:ext cx="11153086" cy="559572"/>
          </a:xfrm>
        </p:spPr>
        <p:txBody>
          <a:bodyPr wrap="square" lIns="0" tIns="18000" rIns="0" bIns="18000" anchor="ctr" anchorCtr="0">
            <a:spAutoFit/>
          </a:bodyPr>
          <a:lstStyle/>
          <a:p>
            <a:r>
              <a:rPr lang="en-US" sz="3400" dirty="0"/>
              <a:t>Power Consumption</a:t>
            </a:r>
          </a:p>
        </p:txBody>
      </p:sp>
      <p:graphicFrame>
        <p:nvGraphicFramePr>
          <p:cNvPr id="3" name="Table 3">
            <a:extLst>
              <a:ext uri="{FF2B5EF4-FFF2-40B4-BE49-F238E27FC236}">
                <a16:creationId xmlns:a16="http://schemas.microsoft.com/office/drawing/2014/main" id="{20BF17B3-DB3C-0573-135A-2B85F93CF51A}"/>
              </a:ext>
            </a:extLst>
          </p:cNvPr>
          <p:cNvGraphicFramePr>
            <a:graphicFrameLocks noGrp="1"/>
          </p:cNvGraphicFramePr>
          <p:nvPr>
            <p:extLst>
              <p:ext uri="{D42A27DB-BD31-4B8C-83A1-F6EECF244321}">
                <p14:modId xmlns:p14="http://schemas.microsoft.com/office/powerpoint/2010/main" val="3456757976"/>
              </p:ext>
            </p:extLst>
          </p:nvPr>
        </p:nvGraphicFramePr>
        <p:xfrm>
          <a:off x="2860485" y="2089737"/>
          <a:ext cx="6471027" cy="2966720"/>
        </p:xfrm>
        <a:graphic>
          <a:graphicData uri="http://schemas.openxmlformats.org/drawingml/2006/table">
            <a:tbl>
              <a:tblPr firstRow="1" bandRow="1">
                <a:tableStyleId>{40F9630F-82C1-40B7-BC3A-925EFCFF5E92}</a:tableStyleId>
              </a:tblPr>
              <a:tblGrid>
                <a:gridCol w="2157009">
                  <a:extLst>
                    <a:ext uri="{9D8B030D-6E8A-4147-A177-3AD203B41FA5}">
                      <a16:colId xmlns:a16="http://schemas.microsoft.com/office/drawing/2014/main" val="305732856"/>
                    </a:ext>
                  </a:extLst>
                </a:gridCol>
                <a:gridCol w="2157009">
                  <a:extLst>
                    <a:ext uri="{9D8B030D-6E8A-4147-A177-3AD203B41FA5}">
                      <a16:colId xmlns:a16="http://schemas.microsoft.com/office/drawing/2014/main" val="2976994100"/>
                    </a:ext>
                  </a:extLst>
                </a:gridCol>
                <a:gridCol w="2157009">
                  <a:extLst>
                    <a:ext uri="{9D8B030D-6E8A-4147-A177-3AD203B41FA5}">
                      <a16:colId xmlns:a16="http://schemas.microsoft.com/office/drawing/2014/main" val="1437316051"/>
                    </a:ext>
                  </a:extLst>
                </a:gridCol>
              </a:tblGrid>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rPr>
                        <a:t>Device</a:t>
                      </a:r>
                      <a:endParaRPr dirty="0">
                        <a:solidFill>
                          <a:schemeClr val="tx1"/>
                        </a:solidFill>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rPr>
                        <a:t>Li et al. (1994)</a:t>
                      </a:r>
                      <a:endParaRPr dirty="0">
                        <a:solidFill>
                          <a:schemeClr val="tx1"/>
                        </a:solidFill>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rPr>
                        <a:t>Lorch and Smith (1998)</a:t>
                      </a:r>
                      <a:endParaRPr dirty="0">
                        <a:solidFill>
                          <a:schemeClr val="tx1"/>
                        </a:solidFill>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5406774"/>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Display</a:t>
                      </a:r>
                      <a:endParaRPr dirty="0"/>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68%</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39%</a:t>
                      </a:r>
                      <a:endParaRPr dirty="0"/>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2184576"/>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a:t>
                      </a:r>
                      <a:r>
                        <a:rPr lang="en-US" sz="100" u="none" strike="noStrike" cap="none" dirty="0"/>
                        <a:t> </a:t>
                      </a:r>
                      <a:r>
                        <a:rPr lang="en-US" sz="1400" u="none" strike="noStrike" cap="none" dirty="0"/>
                        <a:t>P</a:t>
                      </a:r>
                      <a:r>
                        <a:rPr lang="en-US" sz="100" u="none" strike="noStrike" cap="none" dirty="0"/>
                        <a:t> </a:t>
                      </a:r>
                      <a:r>
                        <a:rPr lang="en-US" sz="1400" u="none" strike="noStrike" cap="none" dirty="0"/>
                        <a:t>U</a:t>
                      </a:r>
                      <a:endParaRPr dirty="0"/>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12%</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18%</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261342"/>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Hard Disk</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20%</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12%</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837527"/>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Modem</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400"/>
                        <a:buFont typeface="Arial"/>
                        <a:buNone/>
                      </a:pPr>
                      <a:r>
                        <a:rPr lang="en-US" sz="100" u="none" strike="noStrike" cap="none" dirty="0">
                          <a:solidFill>
                            <a:schemeClr val="tx1"/>
                          </a:solidFill>
                        </a:rPr>
                        <a:t>Blank</a:t>
                      </a:r>
                      <a:endParaRPr sz="100" dirty="0">
                        <a:solidFill>
                          <a:schemeClr val="tx1"/>
                        </a:solidFill>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8458289"/>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Sound</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400"/>
                        <a:buFont typeface="Arial"/>
                        <a:buNone/>
                      </a:pPr>
                      <a:r>
                        <a:rPr lang="en-US" sz="100" u="none" strike="noStrike" cap="none" dirty="0">
                          <a:solidFill>
                            <a:schemeClr val="tx1"/>
                          </a:solidFill>
                        </a:rPr>
                        <a:t>Blank</a:t>
                      </a:r>
                      <a:endParaRPr sz="100" dirty="0">
                        <a:solidFill>
                          <a:schemeClr val="tx1"/>
                        </a:solidFill>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0083161"/>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Memory</a:t>
                      </a:r>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0.5%</a:t>
                      </a:r>
                      <a:endParaRPr dirty="0"/>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1%</a:t>
                      </a:r>
                      <a:endParaRPr dirty="0"/>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116778"/>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Other</a:t>
                      </a:r>
                      <a:endParaRPr dirty="0"/>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400"/>
                        <a:buFont typeface="Arial"/>
                        <a:buNone/>
                      </a:pPr>
                      <a:r>
                        <a:rPr lang="en-US" sz="100" u="none" strike="noStrike" cap="none" dirty="0">
                          <a:solidFill>
                            <a:schemeClr val="tx1"/>
                          </a:solidFill>
                        </a:rPr>
                        <a:t>Blank</a:t>
                      </a:r>
                      <a:endParaRPr sz="100" dirty="0">
                        <a:solidFill>
                          <a:schemeClr val="tx1"/>
                        </a:solidFill>
                      </a:endParaRPr>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22%</a:t>
                      </a:r>
                      <a:endParaRPr dirty="0"/>
                    </a:p>
                  </a:txBody>
                  <a:tcPr marL="97077" marR="97077"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839266"/>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51671" y="5795139"/>
            <a:ext cx="6213739" cy="313350"/>
          </a:xfrm>
        </p:spPr>
        <p:txBody>
          <a:bodyPr wrap="square" lIns="0" tIns="18000" rIns="0" bIns="18000" anchor="ctr" anchorCtr="0">
            <a:spAutoFit/>
          </a:bodyPr>
          <a:lstStyle/>
          <a:p>
            <a:pPr marL="0" indent="0">
              <a:spcBef>
                <a:spcPts val="600"/>
              </a:spcBef>
              <a:buNone/>
            </a:pPr>
            <a:r>
              <a:rPr lang="en-US" sz="1800" dirty="0"/>
              <a:t>Power consumption of various parts of a notebook computer.</a:t>
            </a:r>
          </a:p>
        </p:txBody>
      </p:sp>
    </p:spTree>
    <p:extLst>
      <p:ext uri="{BB962C8B-B14F-4D97-AF65-F5344CB8AC3E}">
        <p14:creationId xmlns:p14="http://schemas.microsoft.com/office/powerpoint/2010/main" val="870111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53347"/>
            <a:ext cx="11153086" cy="559572"/>
          </a:xfrm>
        </p:spPr>
        <p:txBody>
          <a:bodyPr wrap="square" lIns="0" tIns="18000" rIns="0" bIns="18000" anchor="ctr" anchorCtr="0">
            <a:spAutoFit/>
          </a:bodyPr>
          <a:lstStyle/>
          <a:p>
            <a:r>
              <a:rPr lang="en-US" sz="3400" noProof="0" dirty="0"/>
              <a:t>Speed v</a:t>
            </a:r>
            <a:r>
              <a:rPr lang="en-US" sz="100" dirty="0"/>
              <a:t>er</a:t>
            </a:r>
            <a:r>
              <a:rPr lang="en-US" sz="3400" dirty="0"/>
              <a:t>s</a:t>
            </a:r>
            <a:r>
              <a:rPr lang="en-US" sz="100" dirty="0"/>
              <a:t>u</a:t>
            </a:r>
            <a:r>
              <a:rPr lang="en-US" sz="100" noProof="0" dirty="0"/>
              <a:t>s</a:t>
            </a:r>
            <a:r>
              <a:rPr lang="en-US" sz="3400" noProof="0" dirty="0"/>
              <a:t>. Power Consumption</a:t>
            </a:r>
          </a:p>
        </p:txBody>
      </p:sp>
      <p:pic>
        <p:nvPicPr>
          <p:cNvPr id="5" name="Picture 4" descr="The figures labeled (a) and (b) illustrate the plot of running at full clock speed and the cutting voltage by two cuts clock speed by two and power consumption by four.&#10;Long description is available in notes, press F6">
            <a:extLst>
              <a:ext uri="{FF2B5EF4-FFF2-40B4-BE49-F238E27FC236}">
                <a16:creationId xmlns:a16="http://schemas.microsoft.com/office/drawing/2014/main" id="{833A53B8-D3D0-F384-339A-025D5264D288}"/>
              </a:ext>
            </a:extLst>
          </p:cNvPr>
          <p:cNvPicPr>
            <a:picLocks noChangeAspect="1"/>
          </p:cNvPicPr>
          <p:nvPr/>
        </p:nvPicPr>
        <p:blipFill>
          <a:blip r:embed="rId3"/>
          <a:stretch>
            <a:fillRect/>
          </a:stretch>
        </p:blipFill>
        <p:spPr>
          <a:xfrm>
            <a:off x="644930" y="1387968"/>
            <a:ext cx="10908934" cy="324900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402320" y="5340864"/>
            <a:ext cx="7394097" cy="590349"/>
          </a:xfrm>
        </p:spPr>
        <p:txBody>
          <a:bodyPr wrap="square" lIns="0" tIns="18000" rIns="0" bIns="18000" anchor="ctr" anchorCtr="0">
            <a:spAutoFit/>
          </a:bodyPr>
          <a:lstStyle/>
          <a:p>
            <a:pPr marL="0" indent="0">
              <a:spcBef>
                <a:spcPts val="600"/>
              </a:spcBef>
              <a:buNone/>
            </a:pPr>
            <a:r>
              <a:rPr lang="en-US" sz="1800" dirty="0"/>
              <a:t>Figure 5.40 (a) Running at full clock speed. (b) Cutting the voltage by two cuts the clock speed by two and the power consumption by four.</a:t>
            </a:r>
          </a:p>
        </p:txBody>
      </p:sp>
    </p:spTree>
    <p:extLst>
      <p:ext uri="{BB962C8B-B14F-4D97-AF65-F5344CB8AC3E}">
        <p14:creationId xmlns:p14="http://schemas.microsoft.com/office/powerpoint/2010/main" val="2512132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80033"/>
            <a:ext cx="11153086" cy="559572"/>
          </a:xfrm>
        </p:spPr>
        <p:txBody>
          <a:bodyPr wrap="square" lIns="0" tIns="18000" rIns="0" bIns="18000" anchor="ctr" anchorCtr="0">
            <a:spAutoFit/>
          </a:bodyPr>
          <a:lstStyle/>
          <a:p>
            <a:r>
              <a:rPr lang="en-US" sz="3400" dirty="0"/>
              <a:t>C-States in Modern Processors</a:t>
            </a:r>
          </a:p>
        </p:txBody>
      </p:sp>
      <p:graphicFrame>
        <p:nvGraphicFramePr>
          <p:cNvPr id="6" name="Table 6">
            <a:extLst>
              <a:ext uri="{FF2B5EF4-FFF2-40B4-BE49-F238E27FC236}">
                <a16:creationId xmlns:a16="http://schemas.microsoft.com/office/drawing/2014/main" id="{F192653D-D9B3-C38F-E5B8-FCBE73189FE8}"/>
              </a:ext>
            </a:extLst>
          </p:cNvPr>
          <p:cNvGraphicFramePr>
            <a:graphicFrameLocks noGrp="1"/>
          </p:cNvGraphicFramePr>
          <p:nvPr>
            <p:extLst>
              <p:ext uri="{D42A27DB-BD31-4B8C-83A1-F6EECF244321}">
                <p14:modId xmlns:p14="http://schemas.microsoft.com/office/powerpoint/2010/main" val="334672871"/>
              </p:ext>
            </p:extLst>
          </p:nvPr>
        </p:nvGraphicFramePr>
        <p:xfrm>
          <a:off x="2030686" y="1150184"/>
          <a:ext cx="8132400" cy="3406106"/>
        </p:xfrm>
        <a:graphic>
          <a:graphicData uri="http://schemas.openxmlformats.org/drawingml/2006/table">
            <a:tbl>
              <a:tblPr firstRow="1" bandRow="1">
                <a:tableStyleId>{40F9630F-82C1-40B7-BC3A-925EFCFF5E92}</a:tableStyleId>
              </a:tblPr>
              <a:tblGrid>
                <a:gridCol w="1237154">
                  <a:extLst>
                    <a:ext uri="{9D8B030D-6E8A-4147-A177-3AD203B41FA5}">
                      <a16:colId xmlns:a16="http://schemas.microsoft.com/office/drawing/2014/main" val="3719849116"/>
                    </a:ext>
                  </a:extLst>
                </a:gridCol>
                <a:gridCol w="1817077">
                  <a:extLst>
                    <a:ext uri="{9D8B030D-6E8A-4147-A177-3AD203B41FA5}">
                      <a16:colId xmlns:a16="http://schemas.microsoft.com/office/drawing/2014/main" val="385815641"/>
                    </a:ext>
                  </a:extLst>
                </a:gridCol>
                <a:gridCol w="5078169">
                  <a:extLst>
                    <a:ext uri="{9D8B030D-6E8A-4147-A177-3AD203B41FA5}">
                      <a16:colId xmlns:a16="http://schemas.microsoft.com/office/drawing/2014/main" val="1297105597"/>
                    </a:ext>
                  </a:extLst>
                </a:gridCol>
              </a:tblGrid>
              <a:tr h="351449">
                <a:tc>
                  <a:txBody>
                    <a:bodyPr/>
                    <a:lstStyle/>
                    <a:p>
                      <a:r>
                        <a:rPr lang="en-US" sz="1400" b="1" i="0" u="none" strike="noStrike" cap="none" baseline="0" dirty="0">
                          <a:solidFill>
                            <a:schemeClr val="tx1"/>
                          </a:solidFill>
                          <a:latin typeface="Arial"/>
                          <a:ea typeface="Arial"/>
                          <a:cs typeface="Arial"/>
                          <a:sym typeface="Arial"/>
                        </a:rPr>
                        <a:t>State</a:t>
                      </a:r>
                      <a:endParaRPr lang="en-US" sz="1400" dirty="0">
                        <a:solidFill>
                          <a:schemeClr val="tx1"/>
                        </a:solidFill>
                      </a:endParaRPr>
                    </a:p>
                  </a:txBody>
                  <a:tcPr marL="90535" marR="905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u="none" strike="noStrike" cap="none" baseline="0" dirty="0">
                          <a:solidFill>
                            <a:schemeClr val="tx1"/>
                          </a:solidFill>
                          <a:latin typeface="Arial"/>
                          <a:ea typeface="Arial"/>
                          <a:cs typeface="Arial"/>
                          <a:sym typeface="Arial"/>
                        </a:rPr>
                        <a:t>Name</a:t>
                      </a:r>
                      <a:endParaRPr lang="en-US" sz="1400" dirty="0">
                        <a:solidFill>
                          <a:schemeClr val="tx1"/>
                        </a:solidFill>
                      </a:endParaRPr>
                    </a:p>
                  </a:txBody>
                  <a:tcPr marL="90535" marR="905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u="none" strike="noStrike" cap="none" baseline="0" dirty="0">
                          <a:solidFill>
                            <a:schemeClr val="tx1"/>
                          </a:solidFill>
                          <a:latin typeface="Arial"/>
                          <a:ea typeface="Arial"/>
                          <a:cs typeface="Arial"/>
                          <a:sym typeface="Arial"/>
                        </a:rPr>
                        <a:t>Meaning</a:t>
                      </a:r>
                      <a:endParaRPr lang="en-US" sz="1400" dirty="0">
                        <a:solidFill>
                          <a:schemeClr val="tx1"/>
                        </a:solidFill>
                      </a:endParaRPr>
                    </a:p>
                  </a:txBody>
                  <a:tcPr marL="90535" marR="905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8286455"/>
                  </a:ext>
                </a:extLst>
              </a:tr>
              <a:tr h="351449">
                <a:tc>
                  <a:txBody>
                    <a:bodyPr/>
                    <a:lstStyle/>
                    <a:p>
                      <a:pPr marL="0" indent="176213" algn="l"/>
                      <a:r>
                        <a:rPr lang="en-US" sz="100" dirty="0"/>
                        <a:t>C sub 0</a:t>
                      </a:r>
                    </a:p>
                  </a:txBody>
                  <a:tcPr marL="90535" marR="905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Active</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spc="-200" baseline="0" dirty="0">
                          <a:solidFill>
                            <a:schemeClr val="dk1"/>
                          </a:solidFill>
                          <a:latin typeface="Arial"/>
                          <a:ea typeface="Arial"/>
                          <a:cs typeface="Arial"/>
                          <a:sym typeface="Arial"/>
                        </a:rPr>
                        <a:t>C P </a:t>
                      </a:r>
                      <a:r>
                        <a:rPr lang="en-US" sz="1400" b="0" i="0" u="none" strike="noStrike" cap="none" baseline="0" dirty="0">
                          <a:solidFill>
                            <a:schemeClr val="dk1"/>
                          </a:solidFill>
                          <a:latin typeface="Arial"/>
                          <a:ea typeface="Arial"/>
                          <a:cs typeface="Arial"/>
                          <a:sym typeface="Arial"/>
                        </a:rPr>
                        <a:t>U executes instructions.</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9608607"/>
                  </a:ext>
                </a:extLst>
              </a:tr>
              <a:tr h="797279">
                <a:tc>
                  <a:txBody>
                    <a:bodyPr/>
                    <a:lstStyle/>
                    <a:p>
                      <a:pPr marL="0" marR="0" lvl="0" indent="176213"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000000"/>
                          </a:solidFill>
                          <a:effectLst/>
                          <a:uLnTx/>
                          <a:uFillTx/>
                          <a:latin typeface="Arial"/>
                          <a:cs typeface="Arial"/>
                          <a:sym typeface="Arial"/>
                        </a:rPr>
                        <a:t>C sub 1</a:t>
                      </a:r>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Auto Halt</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spc="-200" baseline="0" dirty="0">
                          <a:solidFill>
                            <a:schemeClr val="dk1"/>
                          </a:solidFill>
                          <a:latin typeface="Arial"/>
                          <a:ea typeface="Arial"/>
                          <a:cs typeface="Arial"/>
                          <a:sym typeface="Arial"/>
                        </a:rPr>
                        <a:t>C P </a:t>
                      </a:r>
                      <a:r>
                        <a:rPr lang="en-US" sz="1400" b="0" i="0" u="none" strike="noStrike" cap="none" baseline="0" dirty="0">
                          <a:solidFill>
                            <a:schemeClr val="dk1"/>
                          </a:solidFill>
                          <a:latin typeface="Arial"/>
                          <a:ea typeface="Arial"/>
                          <a:cs typeface="Arial"/>
                          <a:sym typeface="Arial"/>
                        </a:rPr>
                        <a:t>U’s core clock off , other components (e.g., bus interface and interrupt controller still run at full speed so processor can return to execution almost immediately.</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9068164"/>
                  </a:ext>
                </a:extLst>
              </a:tr>
              <a:tr h="437218">
                <a:tc>
                  <a:txBody>
                    <a:bodyPr/>
                    <a:lstStyle/>
                    <a:p>
                      <a:pPr marL="0" marR="0" lvl="0" indent="176213"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000000"/>
                          </a:solidFill>
                          <a:effectLst/>
                          <a:uLnTx/>
                          <a:uFillTx/>
                          <a:latin typeface="Arial"/>
                          <a:cs typeface="Arial"/>
                          <a:sym typeface="Arial"/>
                        </a:rPr>
                        <a:t>C sub 2</a:t>
                      </a:r>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Stop Clock</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Core + bus clocks are off, but </a:t>
                      </a:r>
                      <a:r>
                        <a:rPr lang="en-US" sz="1400" b="0" i="0" u="none" strike="noStrike" cap="none" spc="-200" baseline="0" dirty="0">
                          <a:solidFill>
                            <a:schemeClr val="dk1"/>
                          </a:solidFill>
                          <a:latin typeface="Arial"/>
                          <a:ea typeface="Arial"/>
                          <a:cs typeface="Arial"/>
                          <a:sym typeface="Arial"/>
                        </a:rPr>
                        <a:t>C P </a:t>
                      </a:r>
                      <a:r>
                        <a:rPr lang="en-US" sz="1400" b="0" i="0" u="none" strike="noStrike" cap="none" baseline="0" dirty="0">
                          <a:solidFill>
                            <a:schemeClr val="dk1"/>
                          </a:solidFill>
                          <a:latin typeface="Arial"/>
                          <a:ea typeface="Arial"/>
                          <a:cs typeface="Arial"/>
                          <a:sym typeface="Arial"/>
                        </a:rPr>
                        <a:t>U maintains software-visible state.</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2939362"/>
                  </a:ext>
                </a:extLst>
              </a:tr>
              <a:tr h="437218">
                <a:tc>
                  <a:txBody>
                    <a:bodyPr/>
                    <a:lstStyle/>
                    <a:p>
                      <a:pPr marL="0" marR="0" lvl="0" indent="176213"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000000"/>
                          </a:solidFill>
                          <a:effectLst/>
                          <a:uLnTx/>
                          <a:uFillTx/>
                          <a:latin typeface="Arial"/>
                          <a:cs typeface="Arial"/>
                          <a:sym typeface="Arial"/>
                        </a:rPr>
                        <a:t>C sub 3</a:t>
                      </a:r>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Deep Sleep</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Even the clock generator is off. </a:t>
                      </a:r>
                      <a:r>
                        <a:rPr lang="en-US" sz="1400" b="0" i="0" u="none" strike="noStrike" cap="none" spc="-200" baseline="0" dirty="0">
                          <a:solidFill>
                            <a:schemeClr val="dk1"/>
                          </a:solidFill>
                          <a:latin typeface="Arial"/>
                          <a:ea typeface="Arial"/>
                          <a:cs typeface="Arial"/>
                          <a:sym typeface="Arial"/>
                        </a:rPr>
                        <a:t>C P </a:t>
                      </a:r>
                      <a:r>
                        <a:rPr lang="en-US" sz="1400" b="0" i="0" u="none" strike="noStrike" cap="none" baseline="0" dirty="0">
                          <a:solidFill>
                            <a:schemeClr val="dk1"/>
                          </a:solidFill>
                          <a:latin typeface="Arial"/>
                          <a:ea typeface="Arial"/>
                          <a:cs typeface="Arial"/>
                          <a:sym typeface="Arial"/>
                        </a:rPr>
                        <a:t>U flushes internal caches. No snooping/cache coherence.</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3646664"/>
                  </a:ext>
                </a:extLst>
              </a:tr>
              <a:tr h="437218">
                <a:tc>
                  <a:txBody>
                    <a:bodyPr/>
                    <a:lstStyle/>
                    <a:p>
                      <a:pPr marL="0" marR="0" lvl="0" indent="176213"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000000"/>
                          </a:solidFill>
                          <a:effectLst/>
                          <a:uLnTx/>
                          <a:uFillTx/>
                          <a:latin typeface="Arial"/>
                          <a:cs typeface="Arial"/>
                          <a:sym typeface="Arial"/>
                        </a:rPr>
                        <a:t>C sub 4</a:t>
                      </a:r>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Deeper Sleep</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Brilliant name for a state where the </a:t>
                      </a:r>
                      <a:r>
                        <a:rPr lang="en-US" sz="1400" b="0" i="0" u="none" strike="noStrike" cap="none" spc="-200" baseline="0" dirty="0">
                          <a:solidFill>
                            <a:schemeClr val="dk1"/>
                          </a:solidFill>
                          <a:latin typeface="Arial"/>
                          <a:ea typeface="Arial"/>
                          <a:cs typeface="Arial"/>
                          <a:sym typeface="Arial"/>
                        </a:rPr>
                        <a:t>C P </a:t>
                      </a:r>
                      <a:r>
                        <a:rPr lang="en-US" sz="1400" b="0" i="0" u="none" strike="noStrike" cap="none" baseline="0" dirty="0">
                          <a:solidFill>
                            <a:schemeClr val="dk1"/>
                          </a:solidFill>
                          <a:latin typeface="Arial"/>
                          <a:ea typeface="Arial"/>
                          <a:cs typeface="Arial"/>
                          <a:sym typeface="Arial"/>
                        </a:rPr>
                        <a:t>U voltage is reduced also.</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5749421"/>
                  </a:ext>
                </a:extLst>
              </a:tr>
              <a:tr h="351449">
                <a:tc>
                  <a:txBody>
                    <a:bodyPr/>
                    <a:lstStyle/>
                    <a:p>
                      <a:pPr marL="0" marR="0" lvl="0" indent="176213" algn="l" defTabSz="914400" rtl="0" eaLnBrk="1" fontAlgn="auto" latinLnBrk="0" hangingPunct="1">
                        <a:lnSpc>
                          <a:spcPct val="100000"/>
                        </a:lnSpc>
                        <a:spcBef>
                          <a:spcPts val="0"/>
                        </a:spcBef>
                        <a:spcAft>
                          <a:spcPts val="0"/>
                        </a:spcAft>
                        <a:buClrTx/>
                        <a:buSzTx/>
                        <a:buFontTx/>
                        <a:buNone/>
                        <a:tabLst/>
                        <a:defRPr/>
                      </a:pPr>
                      <a:r>
                        <a:rPr kumimoji="0" lang="en-US" sz="100" b="0" i="0" u="none" strike="noStrike" kern="0" cap="none" spc="0" normalizeH="0" baseline="0" noProof="0" dirty="0">
                          <a:ln>
                            <a:noFill/>
                          </a:ln>
                          <a:solidFill>
                            <a:srgbClr val="000000"/>
                          </a:solidFill>
                          <a:effectLst/>
                          <a:uLnTx/>
                          <a:uFillTx/>
                          <a:latin typeface="Arial"/>
                          <a:cs typeface="Arial"/>
                          <a:sym typeface="Arial"/>
                        </a:rPr>
                        <a:t>C sub n</a:t>
                      </a:r>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r>
                        <a:rPr lang="en-US" sz="100" b="0" i="0" u="none" strike="noStrike" cap="none" dirty="0">
                          <a:solidFill>
                            <a:schemeClr val="dk1"/>
                          </a:solidFill>
                          <a:effectLst/>
                          <a:latin typeface="Arial"/>
                          <a:ea typeface="Arial"/>
                          <a:cs typeface="Arial"/>
                          <a:sym typeface="Arial"/>
                        </a:rPr>
                        <a:t>ellipsis</a:t>
                      </a:r>
                      <a:endParaRPr lang="en-US" sz="1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(More C-states are possible.)</a:t>
                      </a:r>
                      <a:endParaRPr lang="en-US" sz="1400" dirty="0"/>
                    </a:p>
                  </a:txBody>
                  <a:tcPr marL="90535" marR="905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045582"/>
                  </a:ext>
                </a:extLst>
              </a:tr>
            </a:tbl>
          </a:graphicData>
        </a:graphic>
      </p:graphicFrame>
      <p:graphicFrame>
        <p:nvGraphicFramePr>
          <p:cNvPr id="7" name="Object 6">
            <a:extLst>
              <a:ext uri="{FF2B5EF4-FFF2-40B4-BE49-F238E27FC236}">
                <a16:creationId xmlns:a16="http://schemas.microsoft.com/office/drawing/2014/main" id="{47E63CC6-1C1D-6291-8A3F-E1D9BD0F934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81357226"/>
              </p:ext>
            </p:extLst>
          </p:nvPr>
        </p:nvGraphicFramePr>
        <p:xfrm>
          <a:off x="2274705" y="1526313"/>
          <a:ext cx="252513" cy="303225"/>
        </p:xfrm>
        <a:graphic>
          <a:graphicData uri="http://schemas.openxmlformats.org/presentationml/2006/ole">
            <mc:AlternateContent xmlns:mc="http://schemas.openxmlformats.org/markup-compatibility/2006">
              <mc:Choice xmlns:v="urn:schemas-microsoft-com:vml" Requires="v">
                <p:oleObj name="Equation" r:id="rId3" imgW="190440" imgH="228600" progId="Equation.DSMT4">
                  <p:embed/>
                </p:oleObj>
              </mc:Choice>
              <mc:Fallback>
                <p:oleObj name="Equation" r:id="rId3" imgW="190440" imgH="228600" progId="Equation.DSMT4">
                  <p:embed/>
                  <p:pic>
                    <p:nvPicPr>
                      <p:cNvPr id="4" name="Object 3" descr="A right headed arrow. ">
                        <a:extLst>
                          <a:ext uri="{FF2B5EF4-FFF2-40B4-BE49-F238E27FC236}">
                            <a16:creationId xmlns:a16="http://schemas.microsoft.com/office/drawing/2014/main" id="{5219DF87-2BAC-4D0E-2374-21404E987CC1}"/>
                          </a:ext>
                        </a:extLst>
                      </p:cNvPr>
                      <p:cNvPicPr/>
                      <p:nvPr/>
                    </p:nvPicPr>
                    <p:blipFill>
                      <a:blip r:embed="rId4"/>
                      <a:stretch>
                        <a:fillRect/>
                      </a:stretch>
                    </p:blipFill>
                    <p:spPr>
                      <a:xfrm>
                        <a:off x="2274705" y="1526313"/>
                        <a:ext cx="252513" cy="303225"/>
                      </a:xfrm>
                      <a:prstGeom prst="rect">
                        <a:avLst/>
                      </a:prstGeom>
                      <a:solidFill>
                        <a:schemeClr val="lt1"/>
                      </a:solidFill>
                    </p:spPr>
                  </p:pic>
                </p:oleObj>
              </mc:Fallback>
            </mc:AlternateContent>
          </a:graphicData>
        </a:graphic>
      </p:graphicFrame>
      <p:graphicFrame>
        <p:nvGraphicFramePr>
          <p:cNvPr id="8" name="Object 7">
            <a:extLst>
              <a:ext uri="{FF2B5EF4-FFF2-40B4-BE49-F238E27FC236}">
                <a16:creationId xmlns:a16="http://schemas.microsoft.com/office/drawing/2014/main" id="{F5CF0B60-EE70-C1B4-7A18-94501B85F48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287972164"/>
              </p:ext>
            </p:extLst>
          </p:nvPr>
        </p:nvGraphicFramePr>
        <p:xfrm>
          <a:off x="2271623" y="1889231"/>
          <a:ext cx="236538" cy="303213"/>
        </p:xfrm>
        <a:graphic>
          <a:graphicData uri="http://schemas.openxmlformats.org/presentationml/2006/ole">
            <mc:AlternateContent xmlns:mc="http://schemas.openxmlformats.org/markup-compatibility/2006">
              <mc:Choice xmlns:v="urn:schemas-microsoft-com:vml" Requires="v">
                <p:oleObj name="Equation" r:id="rId5" imgW="177480" imgH="228600" progId="Equation.DSMT4">
                  <p:embed/>
                </p:oleObj>
              </mc:Choice>
              <mc:Fallback>
                <p:oleObj name="Equation" r:id="rId5" imgW="177480" imgH="228600" progId="Equation.DSMT4">
                  <p:embed/>
                  <p:pic>
                    <p:nvPicPr>
                      <p:cNvPr id="7" name="Object 6" descr="A right headed arrow. ">
                        <a:extLst>
                          <a:ext uri="{FF2B5EF4-FFF2-40B4-BE49-F238E27FC236}">
                            <a16:creationId xmlns:a16="http://schemas.microsoft.com/office/drawing/2014/main" id="{47E63CC6-1C1D-6291-8A3F-E1D9BD0F9345}"/>
                          </a:ext>
                        </a:extLst>
                      </p:cNvPr>
                      <p:cNvPicPr/>
                      <p:nvPr/>
                    </p:nvPicPr>
                    <p:blipFill>
                      <a:blip r:embed="rId6"/>
                      <a:stretch>
                        <a:fillRect/>
                      </a:stretch>
                    </p:blipFill>
                    <p:spPr>
                      <a:xfrm>
                        <a:off x="2271623" y="1889231"/>
                        <a:ext cx="236538" cy="303213"/>
                      </a:xfrm>
                      <a:prstGeom prst="rect">
                        <a:avLst/>
                      </a:prstGeom>
                      <a:solidFill>
                        <a:schemeClr val="lt1"/>
                      </a:solidFill>
                    </p:spPr>
                  </p:pic>
                </p:oleObj>
              </mc:Fallback>
            </mc:AlternateContent>
          </a:graphicData>
        </a:graphic>
      </p:graphicFrame>
      <p:graphicFrame>
        <p:nvGraphicFramePr>
          <p:cNvPr id="9" name="Object 8">
            <a:extLst>
              <a:ext uri="{FF2B5EF4-FFF2-40B4-BE49-F238E27FC236}">
                <a16:creationId xmlns:a16="http://schemas.microsoft.com/office/drawing/2014/main" id="{678C0137-0EFC-259A-E7AF-314AEF0B385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416692767"/>
              </p:ext>
            </p:extLst>
          </p:nvPr>
        </p:nvGraphicFramePr>
        <p:xfrm>
          <a:off x="2263686" y="2681514"/>
          <a:ext cx="252412" cy="303213"/>
        </p:xfrm>
        <a:graphic>
          <a:graphicData uri="http://schemas.openxmlformats.org/presentationml/2006/ole">
            <mc:AlternateContent xmlns:mc="http://schemas.openxmlformats.org/markup-compatibility/2006">
              <mc:Choice xmlns:v="urn:schemas-microsoft-com:vml" Requires="v">
                <p:oleObj name="Equation" r:id="rId7" imgW="190440" imgH="228600" progId="Equation.DSMT4">
                  <p:embed/>
                </p:oleObj>
              </mc:Choice>
              <mc:Fallback>
                <p:oleObj name="Equation" r:id="rId7" imgW="190440" imgH="228600" progId="Equation.DSMT4">
                  <p:embed/>
                  <p:pic>
                    <p:nvPicPr>
                      <p:cNvPr id="8" name="Object 7" descr="A right headed arrow. ">
                        <a:extLst>
                          <a:ext uri="{FF2B5EF4-FFF2-40B4-BE49-F238E27FC236}">
                            <a16:creationId xmlns:a16="http://schemas.microsoft.com/office/drawing/2014/main" id="{F5CF0B60-EE70-C1B4-7A18-94501B85F484}"/>
                          </a:ext>
                        </a:extLst>
                      </p:cNvPr>
                      <p:cNvPicPr/>
                      <p:nvPr/>
                    </p:nvPicPr>
                    <p:blipFill>
                      <a:blip r:embed="rId8"/>
                      <a:stretch>
                        <a:fillRect/>
                      </a:stretch>
                    </p:blipFill>
                    <p:spPr>
                      <a:xfrm>
                        <a:off x="2263686" y="2681514"/>
                        <a:ext cx="252412" cy="303213"/>
                      </a:xfrm>
                      <a:prstGeom prst="rect">
                        <a:avLst/>
                      </a:prstGeom>
                      <a:solidFill>
                        <a:schemeClr val="lt1"/>
                      </a:solidFill>
                    </p:spPr>
                  </p:pic>
                </p:oleObj>
              </mc:Fallback>
            </mc:AlternateContent>
          </a:graphicData>
        </a:graphic>
      </p:graphicFrame>
      <p:graphicFrame>
        <p:nvGraphicFramePr>
          <p:cNvPr id="10" name="Object 9">
            <a:extLst>
              <a:ext uri="{FF2B5EF4-FFF2-40B4-BE49-F238E27FC236}">
                <a16:creationId xmlns:a16="http://schemas.microsoft.com/office/drawing/2014/main" id="{9416A892-2AEE-AA80-2602-0AF7E9017EA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389150169"/>
              </p:ext>
            </p:extLst>
          </p:nvPr>
        </p:nvGraphicFramePr>
        <p:xfrm>
          <a:off x="2263686" y="3197537"/>
          <a:ext cx="252412" cy="303213"/>
        </p:xfrm>
        <a:graphic>
          <a:graphicData uri="http://schemas.openxmlformats.org/presentationml/2006/ole">
            <mc:AlternateContent xmlns:mc="http://schemas.openxmlformats.org/markup-compatibility/2006">
              <mc:Choice xmlns:v="urn:schemas-microsoft-com:vml" Requires="v">
                <p:oleObj name="Equation" r:id="rId9" imgW="190440" imgH="228600" progId="Equation.DSMT4">
                  <p:embed/>
                </p:oleObj>
              </mc:Choice>
              <mc:Fallback>
                <p:oleObj name="Equation" r:id="rId9" imgW="190440" imgH="228600" progId="Equation.DSMT4">
                  <p:embed/>
                  <p:pic>
                    <p:nvPicPr>
                      <p:cNvPr id="9" name="Object 8" descr="A right headed arrow. ">
                        <a:extLst>
                          <a:ext uri="{FF2B5EF4-FFF2-40B4-BE49-F238E27FC236}">
                            <a16:creationId xmlns:a16="http://schemas.microsoft.com/office/drawing/2014/main" id="{678C0137-0EFC-259A-E7AF-314AEF0B3850}"/>
                          </a:ext>
                        </a:extLst>
                      </p:cNvPr>
                      <p:cNvPicPr/>
                      <p:nvPr/>
                    </p:nvPicPr>
                    <p:blipFill>
                      <a:blip r:embed="rId10"/>
                      <a:stretch>
                        <a:fillRect/>
                      </a:stretch>
                    </p:blipFill>
                    <p:spPr>
                      <a:xfrm>
                        <a:off x="2263686" y="3197537"/>
                        <a:ext cx="252412" cy="303213"/>
                      </a:xfrm>
                      <a:prstGeom prst="rect">
                        <a:avLst/>
                      </a:prstGeom>
                      <a:solidFill>
                        <a:schemeClr val="lt1"/>
                      </a:solidFill>
                    </p:spPr>
                  </p:pic>
                </p:oleObj>
              </mc:Fallback>
            </mc:AlternateContent>
          </a:graphicData>
        </a:graphic>
      </p:graphicFrame>
      <p:graphicFrame>
        <p:nvGraphicFramePr>
          <p:cNvPr id="12" name="Object 11">
            <a:extLst>
              <a:ext uri="{FF2B5EF4-FFF2-40B4-BE49-F238E27FC236}">
                <a16:creationId xmlns:a16="http://schemas.microsoft.com/office/drawing/2014/main" id="{92592739-A176-E374-6D1D-F5678891671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25759931"/>
              </p:ext>
            </p:extLst>
          </p:nvPr>
        </p:nvGraphicFramePr>
        <p:xfrm>
          <a:off x="2258408" y="3701860"/>
          <a:ext cx="264557" cy="297238"/>
        </p:xfrm>
        <a:graphic>
          <a:graphicData uri="http://schemas.openxmlformats.org/presentationml/2006/ole">
            <mc:AlternateContent xmlns:mc="http://schemas.openxmlformats.org/markup-compatibility/2006">
              <mc:Choice xmlns:v="urn:schemas-microsoft-com:vml" Requires="v">
                <p:oleObj name="Equation" r:id="rId11" imgW="203040" imgH="228600" progId="Equation.DSMT4">
                  <p:embed/>
                </p:oleObj>
              </mc:Choice>
              <mc:Fallback>
                <p:oleObj name="Equation" r:id="rId11" imgW="203040" imgH="228600" progId="Equation.DSMT4">
                  <p:embed/>
                  <p:pic>
                    <p:nvPicPr>
                      <p:cNvPr id="10" name="Object 9" descr="A right headed arrow. ">
                        <a:extLst>
                          <a:ext uri="{FF2B5EF4-FFF2-40B4-BE49-F238E27FC236}">
                            <a16:creationId xmlns:a16="http://schemas.microsoft.com/office/drawing/2014/main" id="{9416A892-2AEE-AA80-2602-0AF7E9017EAA}"/>
                          </a:ext>
                        </a:extLst>
                      </p:cNvPr>
                      <p:cNvPicPr/>
                      <p:nvPr/>
                    </p:nvPicPr>
                    <p:blipFill>
                      <a:blip r:embed="rId12"/>
                      <a:stretch>
                        <a:fillRect/>
                      </a:stretch>
                    </p:blipFill>
                    <p:spPr>
                      <a:xfrm>
                        <a:off x="2258408" y="3701860"/>
                        <a:ext cx="264557" cy="297238"/>
                      </a:xfrm>
                      <a:prstGeom prst="rect">
                        <a:avLst/>
                      </a:prstGeom>
                      <a:solidFill>
                        <a:schemeClr val="lt1"/>
                      </a:solidFill>
                    </p:spPr>
                  </p:pic>
                </p:oleObj>
              </mc:Fallback>
            </mc:AlternateContent>
          </a:graphicData>
        </a:graphic>
      </p:graphicFrame>
      <p:graphicFrame>
        <p:nvGraphicFramePr>
          <p:cNvPr id="13" name="Object 12">
            <a:extLst>
              <a:ext uri="{FF2B5EF4-FFF2-40B4-BE49-F238E27FC236}">
                <a16:creationId xmlns:a16="http://schemas.microsoft.com/office/drawing/2014/main" id="{F53E5B78-68EA-95D3-FB3D-23BACC4BF577}"/>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732497730"/>
              </p:ext>
            </p:extLst>
          </p:nvPr>
        </p:nvGraphicFramePr>
        <p:xfrm>
          <a:off x="2245475" y="4214508"/>
          <a:ext cx="269875" cy="303212"/>
        </p:xfrm>
        <a:graphic>
          <a:graphicData uri="http://schemas.openxmlformats.org/presentationml/2006/ole">
            <mc:AlternateContent xmlns:mc="http://schemas.openxmlformats.org/markup-compatibility/2006">
              <mc:Choice xmlns:v="urn:schemas-microsoft-com:vml" Requires="v">
                <p:oleObj name="Equation" r:id="rId13" imgW="203040" imgH="228600" progId="Equation.DSMT4">
                  <p:embed/>
                </p:oleObj>
              </mc:Choice>
              <mc:Fallback>
                <p:oleObj name="Equation" r:id="rId13" imgW="203040" imgH="228600" progId="Equation.DSMT4">
                  <p:embed/>
                  <p:pic>
                    <p:nvPicPr>
                      <p:cNvPr id="12" name="Object 11" descr="A right headed arrow. ">
                        <a:extLst>
                          <a:ext uri="{FF2B5EF4-FFF2-40B4-BE49-F238E27FC236}">
                            <a16:creationId xmlns:a16="http://schemas.microsoft.com/office/drawing/2014/main" id="{92592739-A176-E374-6D1D-F56788916717}"/>
                          </a:ext>
                        </a:extLst>
                      </p:cNvPr>
                      <p:cNvPicPr/>
                      <p:nvPr/>
                    </p:nvPicPr>
                    <p:blipFill>
                      <a:blip r:embed="rId14"/>
                      <a:stretch>
                        <a:fillRect/>
                      </a:stretch>
                    </p:blipFill>
                    <p:spPr>
                      <a:xfrm>
                        <a:off x="2245475" y="4214508"/>
                        <a:ext cx="269875" cy="303212"/>
                      </a:xfrm>
                      <a:prstGeom prst="rect">
                        <a:avLst/>
                      </a:prstGeom>
                      <a:solidFill>
                        <a:schemeClr val="lt1"/>
                      </a:solidFill>
                    </p:spPr>
                  </p:pic>
                </p:oleObj>
              </mc:Fallback>
            </mc:AlternateContent>
          </a:graphicData>
        </a:graphic>
      </p:graphicFrame>
      <p:graphicFrame>
        <p:nvGraphicFramePr>
          <p:cNvPr id="14" name="Object 13">
            <a:extLst>
              <a:ext uri="{FF2B5EF4-FFF2-40B4-BE49-F238E27FC236}">
                <a16:creationId xmlns:a16="http://schemas.microsoft.com/office/drawing/2014/main" id="{BD3C5FC0-3EF2-90C9-0FF7-C5DD459D6A86}"/>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15591872"/>
              </p:ext>
            </p:extLst>
          </p:nvPr>
        </p:nvGraphicFramePr>
        <p:xfrm>
          <a:off x="3333660" y="4256666"/>
          <a:ext cx="309563" cy="177800"/>
        </p:xfrm>
        <a:graphic>
          <a:graphicData uri="http://schemas.openxmlformats.org/presentationml/2006/ole">
            <mc:AlternateContent xmlns:mc="http://schemas.openxmlformats.org/markup-compatibility/2006">
              <mc:Choice xmlns:v="urn:schemas-microsoft-com:vml" Requires="v">
                <p:oleObj name="Equation" r:id="rId15" imgW="177480" imgH="101520" progId="Equation.DSMT4">
                  <p:embed/>
                </p:oleObj>
              </mc:Choice>
              <mc:Fallback>
                <p:oleObj name="Equation" r:id="rId15" imgW="177480" imgH="101520" progId="Equation.DSMT4">
                  <p:embed/>
                  <p:pic>
                    <p:nvPicPr>
                      <p:cNvPr id="13" name="Object 12" descr="A right headed arrow. ">
                        <a:extLst>
                          <a:ext uri="{FF2B5EF4-FFF2-40B4-BE49-F238E27FC236}">
                            <a16:creationId xmlns:a16="http://schemas.microsoft.com/office/drawing/2014/main" id="{F53E5B78-68EA-95D3-FB3D-23BACC4BF577}"/>
                          </a:ext>
                        </a:extLst>
                      </p:cNvPr>
                      <p:cNvPicPr/>
                      <p:nvPr/>
                    </p:nvPicPr>
                    <p:blipFill>
                      <a:blip r:embed="rId16"/>
                      <a:stretch>
                        <a:fillRect/>
                      </a:stretch>
                    </p:blipFill>
                    <p:spPr>
                      <a:xfrm>
                        <a:off x="3333660" y="4256666"/>
                        <a:ext cx="309563" cy="177800"/>
                      </a:xfrm>
                      <a:prstGeom prst="rect">
                        <a:avLst/>
                      </a:prstGeom>
                      <a:solidFill>
                        <a:schemeClr val="lt1"/>
                      </a:solidFill>
                    </p:spPr>
                  </p:pic>
                </p:oleObj>
              </mc:Fallback>
            </mc:AlternateContent>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129389" y="5267113"/>
            <a:ext cx="9939958" cy="590349"/>
          </a:xfrm>
        </p:spPr>
        <p:txBody>
          <a:bodyPr wrap="square" lIns="0" tIns="18000" rIns="0" bIns="18000" anchor="ctr" anchorCtr="0">
            <a:spAutoFit/>
          </a:bodyPr>
          <a:lstStyle/>
          <a:p>
            <a:pPr marL="0" indent="0">
              <a:spcBef>
                <a:spcPts val="600"/>
              </a:spcBef>
              <a:buNone/>
            </a:pPr>
            <a:r>
              <a:rPr lang="en-US" sz="1800" dirty="0"/>
              <a:t>Figure 5.41 Example C-States in modern processors (based on Intel terminology). As these states are model specific, you may well find that they are different for the </a:t>
            </a:r>
            <a:r>
              <a:rPr lang="en-US" sz="1800" spc="-250" dirty="0"/>
              <a:t>C P </a:t>
            </a:r>
            <a:r>
              <a:rPr lang="en-US" sz="1800" dirty="0"/>
              <a:t>U inside your own computer.</a:t>
            </a:r>
          </a:p>
        </p:txBody>
      </p:sp>
    </p:spTree>
    <p:extLst>
      <p:ext uri="{BB962C8B-B14F-4D97-AF65-F5344CB8AC3E}">
        <p14:creationId xmlns:p14="http://schemas.microsoft.com/office/powerpoint/2010/main" val="42055482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525686" y="266809"/>
            <a:ext cx="11150377" cy="559572"/>
          </a:xfrm>
        </p:spPr>
        <p:txBody>
          <a:bodyPr wrap="square" lIns="0" tIns="18000" rIns="0" bIns="18000" rtlCol="0" anchor="ctr" anchorCtr="0">
            <a:spAutoFit/>
          </a:bodyPr>
          <a:lstStyle/>
          <a:p>
            <a:pPr>
              <a:defRPr/>
            </a:pPr>
            <a:r>
              <a:rPr lang="en-US" dirty="0">
                <a:latin typeface="+mj-lt"/>
              </a:rPr>
              <a:t>Copyright</a:t>
            </a:r>
            <a:endParaRPr lang="en-US"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1811307" y="2733436"/>
            <a:ext cx="1269677"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3259106" y="1894993"/>
            <a:ext cx="6878544" cy="3262432"/>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62634"/>
            <a:ext cx="11153087" cy="559572"/>
          </a:xfrm>
        </p:spPr>
        <p:txBody>
          <a:bodyPr wrap="square" lIns="0" tIns="18000" rIns="0" bIns="18000" anchor="ctr" anchorCtr="0">
            <a:spAutoFit/>
          </a:bodyPr>
          <a:lstStyle/>
          <a:p>
            <a:r>
              <a:rPr lang="en-US" sz="3400" noProof="0" dirty="0"/>
              <a:t>Accessing I/O Registers </a:t>
            </a:r>
            <a:r>
              <a:rPr lang="en-US" sz="2600" dirty="0"/>
              <a:t>(1 of 3)</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2975" y="972964"/>
            <a:ext cx="11153087" cy="1313624"/>
          </a:xfrm>
        </p:spPr>
        <p:txBody>
          <a:bodyPr wrap="square" lIns="0" tIns="18000" rIns="0" bIns="18000" anchor="ctr" anchorCtr="0">
            <a:spAutoFit/>
          </a:bodyPr>
          <a:lstStyle/>
          <a:p>
            <a:pPr marL="0" indent="0">
              <a:spcBef>
                <a:spcPts val="600"/>
              </a:spcBef>
              <a:buNone/>
            </a:pPr>
            <a:r>
              <a:rPr lang="en-US" sz="2600" b="1" dirty="0"/>
              <a:t>Port-mapped I/O (</a:t>
            </a:r>
            <a:r>
              <a:rPr lang="en-US" sz="2600" b="1" spc="-300" dirty="0"/>
              <a:t>P M I </a:t>
            </a:r>
            <a:r>
              <a:rPr lang="en-US" sz="2600" b="1" dirty="0"/>
              <a:t>O)</a:t>
            </a:r>
          </a:p>
          <a:p>
            <a:pPr marL="342900" indent="-342900">
              <a:spcBef>
                <a:spcPts val="600"/>
              </a:spcBef>
            </a:pPr>
            <a:r>
              <a:rPr lang="en-US" sz="2600" dirty="0"/>
              <a:t>I/O Registers are accessed via dedicated port numbers and special instructions</a:t>
            </a:r>
          </a:p>
        </p:txBody>
      </p:sp>
      <p:sp>
        <p:nvSpPr>
          <p:cNvPr id="3" name="Content Placeholder 2">
            <a:extLst>
              <a:ext uri="{FF2B5EF4-FFF2-40B4-BE49-F238E27FC236}">
                <a16:creationId xmlns:a16="http://schemas.microsoft.com/office/drawing/2014/main" id="{488CD4F4-690B-BA13-C5FF-E8CA28A513FF}"/>
              </a:ext>
            </a:extLst>
          </p:cNvPr>
          <p:cNvSpPr>
            <a:spLocks noGrp="1"/>
          </p:cNvSpPr>
          <p:nvPr>
            <p:ph sz="quarter" idx="14"/>
          </p:nvPr>
        </p:nvSpPr>
        <p:spPr>
          <a:xfrm>
            <a:off x="523874" y="2348804"/>
            <a:ext cx="11153087" cy="913515"/>
          </a:xfrm>
        </p:spPr>
        <p:txBody>
          <a:bodyPr wrap="square" lIns="0" tIns="18000" rIns="0" bIns="18000" anchor="ctr" anchorCtr="0">
            <a:spAutoFit/>
          </a:bodyPr>
          <a:lstStyle/>
          <a:p>
            <a:pPr marL="0" indent="0">
              <a:spcBef>
                <a:spcPts val="600"/>
              </a:spcBef>
              <a:buNone/>
            </a:pPr>
            <a:r>
              <a:rPr lang="en-US" sz="2600" dirty="0" err="1">
                <a:latin typeface="Consolas" panose="020B0609020204030204" pitchFamily="49" charset="0"/>
                <a:sym typeface="Consolas"/>
              </a:rPr>
              <a:t>inb</a:t>
            </a:r>
            <a:r>
              <a:rPr lang="en-US" sz="2600" dirty="0">
                <a:latin typeface="Consolas" panose="020B0609020204030204" pitchFamily="49" charset="0"/>
                <a:sym typeface="Consolas"/>
              </a:rPr>
              <a:t> a</a:t>
            </a:r>
            <a:r>
              <a:rPr lang="en-US" sz="100" dirty="0">
                <a:latin typeface="Consolas" panose="020B0609020204030204" pitchFamily="49" charset="0"/>
                <a:sym typeface="Consolas"/>
              </a:rPr>
              <a:t> </a:t>
            </a:r>
            <a:r>
              <a:rPr lang="en-US" sz="2600" dirty="0">
                <a:latin typeface="Consolas" panose="020B0609020204030204" pitchFamily="49" charset="0"/>
                <a:sym typeface="Consolas"/>
              </a:rPr>
              <a:t>x, 0x278   </a:t>
            </a:r>
            <a:r>
              <a:rPr lang="en-US" sz="100" dirty="0">
                <a:latin typeface="Consolas" panose="020B0609020204030204" pitchFamily="49" charset="0"/>
                <a:sym typeface="Consolas"/>
              </a:rPr>
              <a:t>hash</a:t>
            </a:r>
            <a:r>
              <a:rPr lang="en-US" sz="2600" dirty="0">
                <a:latin typeface="Consolas" panose="020B0609020204030204" pitchFamily="49" charset="0"/>
                <a:sym typeface="Consolas"/>
              </a:rPr>
              <a:t> load value of I/O register</a:t>
            </a:r>
          </a:p>
          <a:p>
            <a:pPr marL="0" indent="0">
              <a:spcBef>
                <a:spcPts val="600"/>
              </a:spcBef>
              <a:buNone/>
            </a:pPr>
            <a:r>
              <a:rPr lang="en-US" sz="2600" dirty="0">
                <a:latin typeface="Consolas" panose="020B0609020204030204" pitchFamily="49" charset="0"/>
                <a:sym typeface="Consolas"/>
              </a:rPr>
              <a:t>                </a:t>
            </a:r>
            <a:r>
              <a:rPr lang="en-US" sz="100" dirty="0">
                <a:latin typeface="Consolas" panose="020B0609020204030204" pitchFamily="49" charset="0"/>
                <a:sym typeface="Consolas"/>
              </a:rPr>
              <a:t>hash</a:t>
            </a:r>
            <a:r>
              <a:rPr lang="en-US" sz="2600" dirty="0">
                <a:latin typeface="Consolas" panose="020B0609020204030204" pitchFamily="49" charset="0"/>
                <a:sym typeface="Consolas"/>
              </a:rPr>
              <a:t> 0x278 to register a</a:t>
            </a:r>
            <a:r>
              <a:rPr lang="en-US" sz="100" dirty="0">
                <a:latin typeface="Consolas" panose="020B0609020204030204" pitchFamily="49" charset="0"/>
                <a:sym typeface="Consolas"/>
              </a:rPr>
              <a:t> </a:t>
            </a:r>
            <a:r>
              <a:rPr lang="en-US" sz="2600" dirty="0">
                <a:latin typeface="Consolas" panose="020B0609020204030204" pitchFamily="49" charset="0"/>
                <a:sym typeface="Consolas"/>
              </a:rPr>
              <a:t>x</a:t>
            </a:r>
          </a:p>
        </p:txBody>
      </p:sp>
      <p:pic>
        <p:nvPicPr>
          <p:cNvPr id="5" name="Picture 4" descr="The figure is titled two address. It consists of a vertical block labeled memory which ranges from 0 to 0 multiplied by F F F F. A small block labeled I slash O ports is placed next to the memory block.">
            <a:extLst>
              <a:ext uri="{FF2B5EF4-FFF2-40B4-BE49-F238E27FC236}">
                <a16:creationId xmlns:a16="http://schemas.microsoft.com/office/drawing/2014/main" id="{6FDF0CC1-CBE8-059F-CE02-13B51592CB30}"/>
              </a:ext>
            </a:extLst>
          </p:cNvPr>
          <p:cNvPicPr>
            <a:picLocks noChangeAspect="1"/>
          </p:cNvPicPr>
          <p:nvPr/>
        </p:nvPicPr>
        <p:blipFill rotWithShape="1">
          <a:blip r:embed="rId3"/>
          <a:srcRect r="60027"/>
          <a:stretch/>
        </p:blipFill>
        <p:spPr>
          <a:xfrm>
            <a:off x="4607405" y="3378848"/>
            <a:ext cx="2977193" cy="2529943"/>
          </a:xfrm>
          <a:prstGeom prst="rect">
            <a:avLst/>
          </a:prstGeom>
        </p:spPr>
      </p:pic>
      <p:sp>
        <p:nvSpPr>
          <p:cNvPr id="4" name="Content Placeholder 3">
            <a:extLst>
              <a:ext uri="{FF2B5EF4-FFF2-40B4-BE49-F238E27FC236}">
                <a16:creationId xmlns:a16="http://schemas.microsoft.com/office/drawing/2014/main" id="{FD8B5FC5-DC03-5930-D821-DA70075B810C}"/>
              </a:ext>
            </a:extLst>
          </p:cNvPr>
          <p:cNvSpPr>
            <a:spLocks noGrp="1"/>
          </p:cNvSpPr>
          <p:nvPr>
            <p:ph sz="quarter" idx="15"/>
          </p:nvPr>
        </p:nvSpPr>
        <p:spPr>
          <a:xfrm>
            <a:off x="3697079" y="6006664"/>
            <a:ext cx="4804878" cy="313350"/>
          </a:xfrm>
        </p:spPr>
        <p:txBody>
          <a:bodyPr wrap="square" lIns="0" tIns="18000" rIns="0" bIns="18000" anchor="ctr" anchorCtr="0">
            <a:spAutoFit/>
          </a:bodyPr>
          <a:lstStyle/>
          <a:p>
            <a:pPr marL="0" indent="0">
              <a:spcBef>
                <a:spcPts val="600"/>
              </a:spcBef>
              <a:buNone/>
            </a:pPr>
            <a:r>
              <a:rPr lang="en-US" sz="1800" dirty="0"/>
              <a:t>Figure 5.2 (a) Separate I/O and memory space.</a:t>
            </a:r>
          </a:p>
        </p:txBody>
      </p:sp>
      <p:graphicFrame>
        <p:nvGraphicFramePr>
          <p:cNvPr id="6" name="Object 5">
            <a:extLst>
              <a:ext uri="{FF2B5EF4-FFF2-40B4-BE49-F238E27FC236}">
                <a16:creationId xmlns:a16="http://schemas.microsoft.com/office/drawing/2014/main" id="{622F4A26-2153-DB00-1EFF-8F6F0E337ED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842988844"/>
              </p:ext>
            </p:extLst>
          </p:nvPr>
        </p:nvGraphicFramePr>
        <p:xfrm>
          <a:off x="3257754" y="2444585"/>
          <a:ext cx="261933" cy="310104"/>
        </p:xfrm>
        <a:graphic>
          <a:graphicData uri="http://schemas.openxmlformats.org/presentationml/2006/ole">
            <mc:AlternateContent xmlns:mc="http://schemas.openxmlformats.org/markup-compatibility/2006">
              <mc:Choice xmlns:v="urn:schemas-microsoft-com:vml" Requires="v">
                <p:oleObj name="Equation" r:id="rId4" imgW="139680" imgH="164880" progId="Equation.DSMT4">
                  <p:embed/>
                </p:oleObj>
              </mc:Choice>
              <mc:Fallback>
                <p:oleObj name="Equation" r:id="rId4" imgW="139680" imgH="164880" progId="Equation.DSMT4">
                  <p:embed/>
                  <p:pic>
                    <p:nvPicPr>
                      <p:cNvPr id="3" name="Object 2">
                        <a:extLst>
                          <a:ext uri="{FF2B5EF4-FFF2-40B4-BE49-F238E27FC236}">
                            <a16:creationId xmlns:a16="http://schemas.microsoft.com/office/drawing/2014/main" id="{2D432C22-765B-2452-C884-7447145383CF}"/>
                          </a:ext>
                          <a:ext uri="{C183D7F6-B498-43B3-948B-1728B52AA6E4}">
                            <adec:decorative xmlns:adec="http://schemas.microsoft.com/office/drawing/2017/decorative" val="1"/>
                          </a:ext>
                        </a:extLst>
                      </p:cNvPr>
                      <p:cNvPicPr/>
                      <p:nvPr/>
                    </p:nvPicPr>
                    <p:blipFill>
                      <a:blip r:embed="rId5"/>
                      <a:stretch>
                        <a:fillRect/>
                      </a:stretch>
                    </p:blipFill>
                    <p:spPr>
                      <a:xfrm>
                        <a:off x="3257754" y="2444585"/>
                        <a:ext cx="261933" cy="310104"/>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6659466B-3D1A-717D-C826-807BE5BA4906}"/>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842988844"/>
              </p:ext>
            </p:extLst>
          </p:nvPr>
        </p:nvGraphicFramePr>
        <p:xfrm>
          <a:off x="3257754" y="2861990"/>
          <a:ext cx="261933" cy="310104"/>
        </p:xfrm>
        <a:graphic>
          <a:graphicData uri="http://schemas.openxmlformats.org/presentationml/2006/ole">
            <mc:AlternateContent xmlns:mc="http://schemas.openxmlformats.org/markup-compatibility/2006">
              <mc:Choice xmlns:v="urn:schemas-microsoft-com:vml" Requires="v">
                <p:oleObj name="Equation" r:id="rId6" imgW="139680" imgH="164880" progId="Equation.DSMT4">
                  <p:embed/>
                </p:oleObj>
              </mc:Choice>
              <mc:Fallback>
                <p:oleObj name="Equation" r:id="rId6" imgW="139680" imgH="164880" progId="Equation.DSMT4">
                  <p:embed/>
                  <p:pic>
                    <p:nvPicPr>
                      <p:cNvPr id="6" name="Object 5">
                        <a:extLst>
                          <a:ext uri="{FF2B5EF4-FFF2-40B4-BE49-F238E27FC236}">
                            <a16:creationId xmlns:a16="http://schemas.microsoft.com/office/drawing/2014/main" id="{622F4A26-2153-DB00-1EFF-8F6F0E337ED0}"/>
                          </a:ext>
                          <a:ext uri="{C183D7F6-B498-43B3-948B-1728B52AA6E4}">
                            <adec:decorative xmlns:adec="http://schemas.microsoft.com/office/drawing/2017/decorative" val="1"/>
                          </a:ext>
                        </a:extLst>
                      </p:cNvPr>
                      <p:cNvPicPr/>
                      <p:nvPr/>
                    </p:nvPicPr>
                    <p:blipFill>
                      <a:blip r:embed="rId5"/>
                      <a:stretch>
                        <a:fillRect/>
                      </a:stretch>
                    </p:blipFill>
                    <p:spPr>
                      <a:xfrm>
                        <a:off x="3257754" y="2861990"/>
                        <a:ext cx="261933" cy="310104"/>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01353973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3707</TotalTime>
  <Words>12620</Words>
  <Application>Microsoft Office PowerPoint</Application>
  <PresentationFormat>Widescreen</PresentationFormat>
  <Paragraphs>903</Paragraphs>
  <Slides>87</Slides>
  <Notes>67</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87</vt:i4>
      </vt:variant>
    </vt:vector>
  </HeadingPairs>
  <TitlesOfParts>
    <vt:vector size="94" baseType="lpstr">
      <vt:lpstr>Verdana</vt:lpstr>
      <vt:lpstr>Times New Roman</vt:lpstr>
      <vt:lpstr>Consolas</vt:lpstr>
      <vt:lpstr>Arial</vt:lpstr>
      <vt:lpstr>USHE</vt:lpstr>
      <vt:lpstr>USHE_slide options</vt:lpstr>
      <vt:lpstr>Equation</vt:lpstr>
      <vt:lpstr>Modern Operating Systems</vt:lpstr>
      <vt:lpstr>Overview (1 of 4)</vt:lpstr>
      <vt:lpstr>Overview (2 of 4)</vt:lpstr>
      <vt:lpstr>I/O Devices (1)</vt:lpstr>
      <vt:lpstr>I/O Devices (2)</vt:lpstr>
      <vt:lpstr>Device Controller</vt:lpstr>
      <vt:lpstr>Example: Parallel Port</vt:lpstr>
      <vt:lpstr>Example: U S B</vt:lpstr>
      <vt:lpstr>Accessing I/O Registers (1 of 3)</vt:lpstr>
      <vt:lpstr>Accessing I/O Registers (2 of 3)</vt:lpstr>
      <vt:lpstr>Accessing I/O Registers (3 of 3)</vt:lpstr>
      <vt:lpstr>Memory-Mapped I/O</vt:lpstr>
      <vt:lpstr>P M I O Example (I B M P C)</vt:lpstr>
      <vt:lpstr>M M I O Example (O M A P 3)</vt:lpstr>
      <vt:lpstr>Quiz (1 of 3)</vt:lpstr>
      <vt:lpstr>Answer to Quiz (1 of 3)</vt:lpstr>
      <vt:lpstr>Waiting for I/O Requests Ellipsis</vt:lpstr>
      <vt:lpstr>Interrupts (1)</vt:lpstr>
      <vt:lpstr>Interrupts (2)</vt:lpstr>
      <vt:lpstr>Precise Interrupt</vt:lpstr>
      <vt:lpstr>Precise versus. Imprecise</vt:lpstr>
      <vt:lpstr>Data Exchange Between Device and C P U (1 of 2)</vt:lpstr>
      <vt:lpstr>Data Exchange Between Device and C P U (2 of 2)</vt:lpstr>
      <vt:lpstr>Direct Memory Access (D M A)</vt:lpstr>
      <vt:lpstr>D M A Controller (1 of 2)</vt:lpstr>
      <vt:lpstr>D M A Controller (2 of 2)</vt:lpstr>
      <vt:lpstr>Quiz (2 of 3)</vt:lpstr>
      <vt:lpstr>Answer to Quiz (2 of 3)</vt:lpstr>
      <vt:lpstr>Overview (3 of 4)</vt:lpstr>
      <vt:lpstr>Principles of I/O Software (1 of 3)</vt:lpstr>
      <vt:lpstr>Principles of I/O Software (2 of 3)</vt:lpstr>
      <vt:lpstr>Principles of I/O Software (3 of 3)</vt:lpstr>
      <vt:lpstr>Programmed I/O (1)</vt:lpstr>
      <vt:lpstr>Programmed I/O (2)</vt:lpstr>
      <vt:lpstr>Interrupt-Driven I/O</vt:lpstr>
      <vt:lpstr>I/O Using D M A</vt:lpstr>
      <vt:lpstr>I/O Software Layers</vt:lpstr>
      <vt:lpstr>Interrupt Handlers (1)</vt:lpstr>
      <vt:lpstr>Interrupt Handlers (2)</vt:lpstr>
      <vt:lpstr>Device Drivers (1)</vt:lpstr>
      <vt:lpstr>Device Drivers (2)</vt:lpstr>
      <vt:lpstr>Device-Independent I/O Software (1 of 2)</vt:lpstr>
      <vt:lpstr>Device-Independent I/O Software (2 of 2)</vt:lpstr>
      <vt:lpstr>Uniform Interfacing for Device Drivers</vt:lpstr>
      <vt:lpstr>Buffering (1)</vt:lpstr>
      <vt:lpstr>Buffering (2)</vt:lpstr>
      <vt:lpstr>User-Level I/O Software</vt:lpstr>
      <vt:lpstr>Layers of I/O Software</vt:lpstr>
      <vt:lpstr>Overview (4 of 4)</vt:lpstr>
      <vt:lpstr>Storage Devices: S S D versus. H D D (1)</vt:lpstr>
      <vt:lpstr>Storage Devices: S S D versus. H D D (2)</vt:lpstr>
      <vt:lpstr>Solid-State Drive (S S D)</vt:lpstr>
      <vt:lpstr>Hard Disk Drive (H D D)</vt:lpstr>
      <vt:lpstr>Hard Disk Geometry</vt:lpstr>
      <vt:lpstr>Disk Formatting (1)</vt:lpstr>
      <vt:lpstr>Disk Formatting (2)</vt:lpstr>
      <vt:lpstr>Disk Formatting (3)</vt:lpstr>
      <vt:lpstr>Hard Disk: Block Read/Write Time (1)</vt:lpstr>
      <vt:lpstr>Hard Disk: Block Read/Write Time (2)</vt:lpstr>
      <vt:lpstr>Disk Arm Scheduling Algorithms (1)</vt:lpstr>
      <vt:lpstr>Disk Arm Scheduling Algorithms (2)</vt:lpstr>
      <vt:lpstr>Hard Disk: Error Handling</vt:lpstr>
      <vt:lpstr>Hard Disk: Bad Sector Remapping</vt:lpstr>
      <vt:lpstr>Clock Hardware</vt:lpstr>
      <vt:lpstr>Advanced Programmable Clock Example</vt:lpstr>
      <vt:lpstr>Clock Software (1)</vt:lpstr>
      <vt:lpstr>Clock Software (2)</vt:lpstr>
      <vt:lpstr>Clock Software (3)</vt:lpstr>
      <vt:lpstr>Clock Software (4)</vt:lpstr>
      <vt:lpstr>Soft Timers</vt:lpstr>
      <vt:lpstr>Keyboard Software</vt:lpstr>
      <vt:lpstr>Output Software – Text Windows (1)</vt:lpstr>
      <vt:lpstr>Output Software – Text Windows (2)</vt:lpstr>
      <vt:lpstr>The X Window System (1)</vt:lpstr>
      <vt:lpstr>The X Window System (2)</vt:lpstr>
      <vt:lpstr>The X Window System (3)</vt:lpstr>
      <vt:lpstr>The X Window System (4)</vt:lpstr>
      <vt:lpstr>Graphical User Interfaces (1)</vt:lpstr>
      <vt:lpstr>Graphical User Interfaces (2)</vt:lpstr>
      <vt:lpstr>Graphical User Interfaces (3)</vt:lpstr>
      <vt:lpstr>Graphical User Interfaces (4)</vt:lpstr>
      <vt:lpstr>Bitmaps</vt:lpstr>
      <vt:lpstr>Fonts</vt:lpstr>
      <vt:lpstr>Power Consumption</vt:lpstr>
      <vt:lpstr>Speed versus. Power Consumption</vt:lpstr>
      <vt:lpstr>C-States in Modern Processors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5</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Punniyakodi Dhanusu (Integra)</cp:lastModifiedBy>
  <cp:revision>320</cp:revision>
  <dcterms:modified xsi:type="dcterms:W3CDTF">2023-08-07T08:57:33Z</dcterms:modified>
</cp:coreProperties>
</file>